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33" r:id="rId1"/>
  </p:sldMasterIdLst>
  <p:notesMasterIdLst>
    <p:notesMasterId r:id="rId44"/>
  </p:notesMasterIdLst>
  <p:sldIdLst>
    <p:sldId id="256" r:id="rId2"/>
    <p:sldId id="257" r:id="rId3"/>
    <p:sldId id="271" r:id="rId4"/>
    <p:sldId id="415" r:id="rId5"/>
    <p:sldId id="416" r:id="rId6"/>
    <p:sldId id="417" r:id="rId7"/>
    <p:sldId id="284" r:id="rId8"/>
    <p:sldId id="418" r:id="rId9"/>
    <p:sldId id="419" r:id="rId10"/>
    <p:sldId id="420" r:id="rId11"/>
    <p:sldId id="258" r:id="rId12"/>
    <p:sldId id="274" r:id="rId13"/>
    <p:sldId id="421" r:id="rId14"/>
    <p:sldId id="422" r:id="rId15"/>
    <p:sldId id="285" r:id="rId16"/>
    <p:sldId id="423" r:id="rId17"/>
    <p:sldId id="424" r:id="rId18"/>
    <p:sldId id="425" r:id="rId19"/>
    <p:sldId id="426" r:id="rId20"/>
    <p:sldId id="427" r:id="rId21"/>
    <p:sldId id="281" r:id="rId22"/>
    <p:sldId id="259" r:id="rId23"/>
    <p:sldId id="428" r:id="rId24"/>
    <p:sldId id="273" r:id="rId25"/>
    <p:sldId id="275" r:id="rId26"/>
    <p:sldId id="276" r:id="rId27"/>
    <p:sldId id="277" r:id="rId28"/>
    <p:sldId id="279" r:id="rId29"/>
    <p:sldId id="278" r:id="rId30"/>
    <p:sldId id="280" r:id="rId31"/>
    <p:sldId id="272" r:id="rId32"/>
    <p:sldId id="260" r:id="rId33"/>
    <p:sldId id="261" r:id="rId34"/>
    <p:sldId id="262" r:id="rId35"/>
    <p:sldId id="263" r:id="rId36"/>
    <p:sldId id="264" r:id="rId37"/>
    <p:sldId id="266" r:id="rId38"/>
    <p:sldId id="267" r:id="rId39"/>
    <p:sldId id="268" r:id="rId40"/>
    <p:sldId id="269" r:id="rId41"/>
    <p:sldId id="270" r:id="rId42"/>
    <p:sldId id="265"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73"/>
    <p:restoredTop sz="94614"/>
  </p:normalViewPr>
  <p:slideViewPr>
    <p:cSldViewPr snapToGrid="0" snapToObjects="1">
      <p:cViewPr varScale="1">
        <p:scale>
          <a:sx n="210" d="100"/>
          <a:sy n="210" d="100"/>
        </p:scale>
        <p:origin x="944" y="176"/>
      </p:cViewPr>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刘 天一" userId="7386bf7103ba1ad2" providerId="LiveId" clId="{200E2056-54F5-4066-BB67-06A13BD00BF7}"/>
    <pc:docChg chg="modSld">
      <pc:chgData name="刘 天一" userId="7386bf7103ba1ad2" providerId="LiveId" clId="{200E2056-54F5-4066-BB67-06A13BD00BF7}" dt="2019-12-12T12:23:09.298" v="0" actId="14100"/>
      <pc:docMkLst>
        <pc:docMk/>
      </pc:docMkLst>
      <pc:sldChg chg="modSp">
        <pc:chgData name="刘 天一" userId="7386bf7103ba1ad2" providerId="LiveId" clId="{200E2056-54F5-4066-BB67-06A13BD00BF7}" dt="2019-12-12T12:23:09.298" v="0" actId="14100"/>
        <pc:sldMkLst>
          <pc:docMk/>
          <pc:sldMk cId="1073220786" sldId="424"/>
        </pc:sldMkLst>
        <pc:picChg chg="mod">
          <ac:chgData name="刘 天一" userId="7386bf7103ba1ad2" providerId="LiveId" clId="{200E2056-54F5-4066-BB67-06A13BD00BF7}" dt="2019-12-12T12:23:09.298" v="0" actId="14100"/>
          <ac:picMkLst>
            <pc:docMk/>
            <pc:sldMk cId="1073220786" sldId="424"/>
            <ac:picMk id="2" creationId="{00000000-0000-0000-0000-000000000000}"/>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MO"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44502D-BEE3-194D-975C-47CFD92660DC}" type="datetimeFigureOut">
              <a:rPr kumimoji="1" lang="zh-MO" altLang="en-US" smtClean="0"/>
              <a:t>08/01/20</a:t>
            </a:fld>
            <a:endParaRPr kumimoji="1" lang="zh-MO" altLang="en-US"/>
          </a:p>
        </p:txBody>
      </p:sp>
      <p:sp>
        <p:nvSpPr>
          <p:cNvPr id="4" name="投影片影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MO"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TW" altLang="en-US"/>
              <a:t>編輯母片文字樣式
第二層
第三層
第四層
第五層</a:t>
            </a:r>
            <a:endParaRPr kumimoji="1" lang="zh-MO"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MO"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D40F4F-1607-314B-9373-BC83C03EABD3}" type="slidenum">
              <a:rPr kumimoji="1" lang="zh-MO" altLang="en-US" smtClean="0"/>
              <a:t>‹#›</a:t>
            </a:fld>
            <a:endParaRPr kumimoji="1" lang="zh-MO" altLang="en-US"/>
          </a:p>
        </p:txBody>
      </p:sp>
    </p:spTree>
    <p:extLst>
      <p:ext uri="{BB962C8B-B14F-4D97-AF65-F5344CB8AC3E}">
        <p14:creationId xmlns:p14="http://schemas.microsoft.com/office/powerpoint/2010/main" val="22603258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a:extLst>
              <a:ext uri="{FF2B5EF4-FFF2-40B4-BE49-F238E27FC236}">
                <a16:creationId xmlns:a16="http://schemas.microsoft.com/office/drawing/2014/main" id="{5B1741C5-3BE2-C641-B862-D724E33AF90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7D82171E-D5B4-8647-932F-A822A03B3224}" type="slidenum">
              <a:rPr lang="tr-TR" altLang="zh-TW" sz="1300">
                <a:cs typeface="新細明體" panose="02020500000000000000" pitchFamily="18" charset="-120"/>
              </a:rPr>
              <a:pPr>
                <a:spcBef>
                  <a:spcPct val="0"/>
                </a:spcBef>
              </a:pPr>
              <a:t>5</a:t>
            </a:fld>
            <a:endParaRPr lang="tr-TR" altLang="zh-TW" sz="1300">
              <a:cs typeface="新細明體" panose="02020500000000000000" pitchFamily="18" charset="-120"/>
            </a:endParaRPr>
          </a:p>
        </p:txBody>
      </p:sp>
      <p:sp>
        <p:nvSpPr>
          <p:cNvPr id="10242" name="Rectangle 2">
            <a:extLst>
              <a:ext uri="{FF2B5EF4-FFF2-40B4-BE49-F238E27FC236}">
                <a16:creationId xmlns:a16="http://schemas.microsoft.com/office/drawing/2014/main" id="{5E1E5AC4-6250-0441-AB73-82678ED7440D}"/>
              </a:ext>
            </a:extLst>
          </p:cNvPr>
          <p:cNvSpPr>
            <a:spLocks noGrp="1" noRot="1" noChangeAspect="1" noChangeArrowheads="1" noTextEdit="1"/>
          </p:cNvSpPr>
          <p:nvPr>
            <p:ph type="sldImg"/>
          </p:nvPr>
        </p:nvSpPr>
        <p:spPr>
          <a:xfrm>
            <a:off x="1371600" y="1143000"/>
            <a:ext cx="4114800" cy="3086100"/>
          </a:xfrm>
          <a:ln/>
        </p:spPr>
      </p:sp>
      <p:sp>
        <p:nvSpPr>
          <p:cNvPr id="10243" name="Rectangle 3">
            <a:extLst>
              <a:ext uri="{FF2B5EF4-FFF2-40B4-BE49-F238E27FC236}">
                <a16:creationId xmlns:a16="http://schemas.microsoft.com/office/drawing/2014/main" id="{B8171A4D-054A-9649-B9BD-50CCFCCE436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TW">
              <a:latin typeface="Arial" panose="020B0604020202020204" pitchFamily="34" charset="0"/>
              <a:cs typeface="新細明體" panose="02020500000000000000" pitchFamily="18" charset="-120"/>
            </a:endParaRPr>
          </a:p>
        </p:txBody>
      </p:sp>
    </p:spTree>
    <p:extLst>
      <p:ext uri="{BB962C8B-B14F-4D97-AF65-F5344CB8AC3E}">
        <p14:creationId xmlns:p14="http://schemas.microsoft.com/office/powerpoint/2010/main" val="398723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a:extLst>
              <a:ext uri="{FF2B5EF4-FFF2-40B4-BE49-F238E27FC236}">
                <a16:creationId xmlns:a16="http://schemas.microsoft.com/office/drawing/2014/main" id="{AA6FDCF9-D96B-F447-95BD-64E3284F02A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Arial" panose="020B0604020202020204" pitchFamily="34" charset="0"/>
              </a:defRPr>
            </a:lvl1pPr>
            <a:lvl2pPr marL="742950" indent="-285750" defTabSz="990600">
              <a:spcBef>
                <a:spcPct val="30000"/>
              </a:spcBef>
              <a:defRPr sz="1200">
                <a:solidFill>
                  <a:schemeClr val="tx1"/>
                </a:solidFill>
                <a:latin typeface="Arial" panose="020B0604020202020204" pitchFamily="34" charset="0"/>
              </a:defRPr>
            </a:lvl2pPr>
            <a:lvl3pPr marL="1143000" indent="-228600" defTabSz="990600">
              <a:spcBef>
                <a:spcPct val="30000"/>
              </a:spcBef>
              <a:defRPr sz="1200">
                <a:solidFill>
                  <a:schemeClr val="tx1"/>
                </a:solidFill>
                <a:latin typeface="Arial" panose="020B0604020202020204" pitchFamily="34" charset="0"/>
              </a:defRPr>
            </a:lvl3pPr>
            <a:lvl4pPr marL="1600200" indent="-228600" defTabSz="990600">
              <a:spcBef>
                <a:spcPct val="30000"/>
              </a:spcBef>
              <a:defRPr sz="1200">
                <a:solidFill>
                  <a:schemeClr val="tx1"/>
                </a:solidFill>
                <a:latin typeface="Arial" panose="020B0604020202020204" pitchFamily="34" charset="0"/>
              </a:defRPr>
            </a:lvl4pPr>
            <a:lvl5pPr marL="2057400" indent="-228600" defTabSz="990600">
              <a:spcBef>
                <a:spcPct val="30000"/>
              </a:spcBef>
              <a:defRPr sz="1200">
                <a:solidFill>
                  <a:schemeClr val="tx1"/>
                </a:solidFill>
                <a:latin typeface="Arial" panose="020B0604020202020204" pitchFamily="34" charset="0"/>
              </a:defRPr>
            </a:lvl5pPr>
            <a:lvl6pPr marL="2514600" indent="-228600" defTabSz="990600"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90600"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90600"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90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866F921-D2E0-BE45-9313-9DC4DB7170AA}" type="slidenum">
              <a:rPr lang="tr-TR" altLang="zh-TW" sz="1300"/>
              <a:pPr>
                <a:spcBef>
                  <a:spcPct val="0"/>
                </a:spcBef>
              </a:pPr>
              <a:t>13</a:t>
            </a:fld>
            <a:endParaRPr lang="tr-TR" altLang="zh-TW" sz="1300"/>
          </a:p>
        </p:txBody>
      </p:sp>
      <p:sp>
        <p:nvSpPr>
          <p:cNvPr id="19458" name="Rectangle 2">
            <a:extLst>
              <a:ext uri="{FF2B5EF4-FFF2-40B4-BE49-F238E27FC236}">
                <a16:creationId xmlns:a16="http://schemas.microsoft.com/office/drawing/2014/main" id="{C214F5C4-3CB4-B34C-9C9C-4DD37B0002B5}"/>
              </a:ext>
            </a:extLst>
          </p:cNvPr>
          <p:cNvSpPr>
            <a:spLocks noGrp="1" noRot="1" noChangeAspect="1" noChangeArrowheads="1" noTextEdit="1"/>
          </p:cNvSpPr>
          <p:nvPr>
            <p:ph type="sldImg"/>
          </p:nvPr>
        </p:nvSpPr>
        <p:spPr>
          <a:xfrm>
            <a:off x="1371600" y="1143000"/>
            <a:ext cx="4114800" cy="3086100"/>
          </a:xfrm>
          <a:ln/>
        </p:spPr>
      </p:sp>
      <p:sp>
        <p:nvSpPr>
          <p:cNvPr id="19459" name="Rectangle 3">
            <a:extLst>
              <a:ext uri="{FF2B5EF4-FFF2-40B4-BE49-F238E27FC236}">
                <a16:creationId xmlns:a16="http://schemas.microsoft.com/office/drawing/2014/main" id="{ACA152D9-6C57-E442-9282-34DFFC68CC5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zh-TW">
              <a:latin typeface="Arial" panose="020B0604020202020204" pitchFamily="34" charset="0"/>
            </a:endParaRPr>
          </a:p>
        </p:txBody>
      </p:sp>
    </p:spTree>
    <p:extLst>
      <p:ext uri="{BB962C8B-B14F-4D97-AF65-F5344CB8AC3E}">
        <p14:creationId xmlns:p14="http://schemas.microsoft.com/office/powerpoint/2010/main" val="3846319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2507470703"/>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70307622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2541962979"/>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and Content">
    <p:spTree>
      <p:nvGrpSpPr>
        <p:cNvPr id="1" name=""/>
        <p:cNvGrpSpPr/>
        <p:nvPr/>
      </p:nvGrpSpPr>
      <p:grpSpPr>
        <a:xfrm>
          <a:off x="0" y="0"/>
          <a:ext cx="0" cy="0"/>
          <a:chOff x="0" y="0"/>
          <a:chExt cx="0" cy="0"/>
        </a:xfrm>
      </p:grpSpPr>
      <p:sp>
        <p:nvSpPr>
          <p:cNvPr id="3" name="Text Placeholder 2"/>
          <p:cNvSpPr>
            <a:spLocks noGrp="1"/>
          </p:cNvSpPr>
          <p:nvPr>
            <p:ph type="body" sz="half" idx="1"/>
          </p:nvPr>
        </p:nvSpPr>
        <p:spPr>
          <a:xfrm>
            <a:off x="457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4038600"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5">
            <a:extLst>
              <a:ext uri="{FF2B5EF4-FFF2-40B4-BE49-F238E27FC236}">
                <a16:creationId xmlns:a16="http://schemas.microsoft.com/office/drawing/2014/main" id="{6A46AEA5-645A-1C4B-B4DB-F257D4121894}"/>
              </a:ext>
            </a:extLst>
          </p:cNvPr>
          <p:cNvSpPr>
            <a:spLocks noGrp="1"/>
          </p:cNvSpPr>
          <p:nvPr>
            <p:ph type="sldNum" sz="quarter" idx="10"/>
          </p:nvPr>
        </p:nvSpPr>
        <p:spPr/>
        <p:txBody>
          <a:bodyPr/>
          <a:lstStyle>
            <a:lvl1pPr>
              <a:defRPr smtClean="0"/>
            </a:lvl1pPr>
          </a:lstStyle>
          <a:p>
            <a:pPr>
              <a:defRPr/>
            </a:pPr>
            <a:fld id="{C7F6F826-46D8-2641-AE5D-6B41E04204A1}" type="slidenum">
              <a:rPr lang="tr-TR" altLang="zh-TW"/>
              <a:pPr>
                <a:defRPr/>
              </a:pPr>
              <a:t>‹#›</a:t>
            </a:fld>
            <a:endParaRPr lang="tr-TR" altLang="zh-TW"/>
          </a:p>
        </p:txBody>
      </p:sp>
    </p:spTree>
    <p:extLst>
      <p:ext uri="{BB962C8B-B14F-4D97-AF65-F5344CB8AC3E}">
        <p14:creationId xmlns:p14="http://schemas.microsoft.com/office/powerpoint/2010/main" val="302706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a:xfrm>
            <a:off x="386080" y="365126"/>
            <a:ext cx="8310880" cy="705061"/>
          </a:xfrm>
        </p:spPr>
        <p:txBody>
          <a:bodyPr/>
          <a:lstStyle/>
          <a:p>
            <a:r>
              <a:rPr lang="zh-TW" altLang="en-US" noProof="0"/>
              <a:t>按一下以編輯母片標題樣式</a:t>
            </a:r>
            <a:endParaRPr lang="en-US" noProof="0"/>
          </a:p>
        </p:txBody>
      </p:sp>
      <p:sp>
        <p:nvSpPr>
          <p:cNvPr id="3" name="Content Placeholder 2"/>
          <p:cNvSpPr>
            <a:spLocks noGrp="1"/>
          </p:cNvSpPr>
          <p:nvPr>
            <p:ph idx="1"/>
          </p:nvPr>
        </p:nvSpPr>
        <p:spPr>
          <a:xfrm>
            <a:off x="386080" y="1354667"/>
            <a:ext cx="8310880" cy="4822296"/>
          </a:xfrm>
        </p:spPr>
        <p:txBody>
          <a:bodyPr/>
          <a:lstStyle/>
          <a:p>
            <a:pPr lvl="0"/>
            <a:r>
              <a:rPr lang="zh-TW" altLang="en-US" noProof="0"/>
              <a:t>按一下以編輯母片文字樣式</a:t>
            </a:r>
          </a:p>
          <a:p>
            <a:pPr lvl="1"/>
            <a:r>
              <a:rPr lang="zh-TW" altLang="en-US" noProof="0"/>
              <a:t>第二層</a:t>
            </a:r>
            <a:endParaRPr lang="en-US" altLang="zh-TW" noProof="0"/>
          </a:p>
          <a:p>
            <a:pPr lvl="2"/>
            <a:r>
              <a:rPr lang="zh-TW" altLang="en-US" noProof="0"/>
              <a:t>第三層</a:t>
            </a:r>
            <a:endParaRPr lang="en-US" altLang="zh-TW" noProof="0"/>
          </a:p>
          <a:p>
            <a:pPr lvl="3"/>
            <a:r>
              <a:rPr lang="zh-TW" altLang="en-US" noProof="0"/>
              <a:t>第四層</a:t>
            </a:r>
            <a:endParaRPr lang="en-US" altLang="zh-TW" noProof="0"/>
          </a:p>
          <a:p>
            <a:pPr lvl="4"/>
            <a:r>
              <a:rPr lang="zh-TW" altLang="en-US" noProof="0"/>
              <a:t>第五層</a:t>
            </a:r>
            <a:endParaRPr lang="en-US" noProof="0"/>
          </a:p>
        </p:txBody>
      </p:sp>
      <p:sp>
        <p:nvSpPr>
          <p:cNvPr id="4" name="Date Placeholder 3"/>
          <p:cNvSpPr>
            <a:spLocks noGrp="1"/>
          </p:cNvSpPr>
          <p:nvPr>
            <p:ph type="dt" sz="half" idx="10"/>
          </p:nvPr>
        </p:nvSpPr>
        <p:spPr>
          <a:xfrm>
            <a:off x="386080" y="6356351"/>
            <a:ext cx="2299970" cy="365125"/>
          </a:xfrm>
        </p:spPr>
        <p:txBody>
          <a:bodyPr/>
          <a:lstStyle/>
          <a:p>
            <a:fld id="{0560AE3A-A60F-AD4C-856F-98514D8CA248}" type="datetime1">
              <a:rPr kumimoji="1" lang="en-US" altLang="zh-MO" noProof="0" smtClean="0"/>
              <a:t>08/01/20</a:t>
            </a:fld>
            <a:endParaRPr kumimoji="1" lang="en-US" altLang="zh-CN" noProof="0"/>
          </a:p>
        </p:txBody>
      </p:sp>
      <p:sp>
        <p:nvSpPr>
          <p:cNvPr id="5" name="Footer Placeholder 4"/>
          <p:cNvSpPr>
            <a:spLocks noGrp="1"/>
          </p:cNvSpPr>
          <p:nvPr>
            <p:ph type="ftr" sz="quarter" idx="11"/>
          </p:nvPr>
        </p:nvSpPr>
        <p:spPr/>
        <p:txBody>
          <a:bodyPr/>
          <a:lstStyle/>
          <a:p>
            <a:endParaRPr kumimoji="1" lang="en-US" altLang="zh-CN" noProof="0"/>
          </a:p>
        </p:txBody>
      </p:sp>
      <p:sp>
        <p:nvSpPr>
          <p:cNvPr id="6" name="Slide Number Placeholder 5"/>
          <p:cNvSpPr>
            <a:spLocks noGrp="1"/>
          </p:cNvSpPr>
          <p:nvPr>
            <p:ph type="sldNum" sz="quarter" idx="12"/>
          </p:nvPr>
        </p:nvSpPr>
        <p:spPr>
          <a:xfrm>
            <a:off x="6904990" y="6356350"/>
            <a:ext cx="2057400" cy="365125"/>
          </a:xfrm>
        </p:spPr>
        <p:txBody>
          <a:bodyPr/>
          <a:lstStyle/>
          <a:p>
            <a:fld id="{AFE7FC83-13BA-D54D-9A9D-DC0A80A568EE}" type="slidenum">
              <a:rPr kumimoji="1" lang="en-US" altLang="zh-CN" noProof="0" smtClean="0"/>
              <a:t>‹#›</a:t>
            </a:fld>
            <a:endParaRPr kumimoji="1" lang="en-US" altLang="zh-CN" noProof="0"/>
          </a:p>
        </p:txBody>
      </p:sp>
    </p:spTree>
    <p:extLst>
      <p:ext uri="{BB962C8B-B14F-4D97-AF65-F5344CB8AC3E}">
        <p14:creationId xmlns:p14="http://schemas.microsoft.com/office/powerpoint/2010/main" val="10845503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13316616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665035445"/>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539094260"/>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479206052"/>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8A14D2-E637-344F-9CFF-BF3D91AB70B9}" type="datetime1">
              <a:rPr kumimoji="1" lang="zh-MO" altLang="en-US" smtClean="0"/>
              <a:t>08/01/20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33433921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35786044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560AE3A-A60F-AD4C-856F-98514D8CA248}" type="datetime1">
              <a:rPr kumimoji="1" lang="zh-MO" altLang="en-US" smtClean="0"/>
              <a:t>08/01/20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332719670"/>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60AE3A-A60F-AD4C-856F-98514D8CA248}" type="datetime1">
              <a:rPr kumimoji="1" lang="zh-MO" altLang="en-US" smtClean="0"/>
              <a:t>08/01/20</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E7FC83-13BA-D54D-9A9D-DC0A80A568EE}" type="slidenum">
              <a:rPr kumimoji="1" lang="zh-CN" altLang="en-US" smtClean="0"/>
              <a:t>‹#›</a:t>
            </a:fld>
            <a:endParaRPr kumimoji="1" lang="zh-CN" altLang="en-US"/>
          </a:p>
        </p:txBody>
      </p:sp>
    </p:spTree>
    <p:extLst>
      <p:ext uri="{BB962C8B-B14F-4D97-AF65-F5344CB8AC3E}">
        <p14:creationId xmlns:p14="http://schemas.microsoft.com/office/powerpoint/2010/main" val="1343627017"/>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jiawj@umac.mo"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kdd.ics.uci.edu/summary.data.application.html" TargetMode="External"/><Relationship Id="rId2" Type="http://schemas.openxmlformats.org/officeDocument/2006/relationships/hyperlink" Target="http://www.ics.uci.edu/~mlearn/MLRepository.html" TargetMode="External"/><Relationship Id="rId1" Type="http://schemas.openxmlformats.org/officeDocument/2006/relationships/slideLayout" Target="../slideLayouts/slideLayout2.xml"/><Relationship Id="rId5" Type="http://schemas.openxmlformats.org/officeDocument/2006/relationships/hyperlink" Target="http://www.cs.utoronto.ca/~delve/" TargetMode="External"/><Relationship Id="rId4" Type="http://schemas.openxmlformats.org/officeDocument/2006/relationships/hyperlink" Target="http://lib.stat.cmu.ed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2" Type="http://schemas.openxmlformats.org/officeDocument/2006/relationships/hyperlink" Target="http://www.jmlr.org/"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cikit-learn.org/stable/"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t.cn/RXv0YVz"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t.cn/RJZQbV2" TargetMode="External"/><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hyperlink" Target="http://cs229.stanford.edu/"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cs231n.stanford.edu/"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t.cn/Rw0rwtU"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python123.org/" TargetMode="External"/><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t.cn/RXvpCKB" TargetMode="External"/><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122363"/>
            <a:ext cx="7772400" cy="1512837"/>
          </a:xfrm>
        </p:spPr>
        <p:txBody>
          <a:bodyPr>
            <a:normAutofit/>
          </a:bodyPr>
          <a:lstStyle/>
          <a:p>
            <a:pPr algn="r"/>
            <a:r>
              <a:rPr kumimoji="1" lang="en-US" altLang="zh-CN" sz="4800" dirty="0">
                <a:latin typeface="Times" charset="0"/>
                <a:ea typeface="Times" charset="0"/>
                <a:cs typeface="Times" charset="0"/>
              </a:rPr>
              <a:t>Tools</a:t>
            </a:r>
            <a:r>
              <a:rPr kumimoji="1" lang="zh-CN" altLang="en-US" sz="4800" dirty="0">
                <a:latin typeface="Times" charset="0"/>
                <a:ea typeface="Times" charset="0"/>
                <a:cs typeface="Times" charset="0"/>
              </a:rPr>
              <a:t> </a:t>
            </a:r>
            <a:r>
              <a:rPr kumimoji="1" lang="en-US" altLang="zh-CN" sz="4800" dirty="0">
                <a:latin typeface="Times" charset="0"/>
                <a:ea typeface="Times" charset="0"/>
                <a:cs typeface="Times" charset="0"/>
              </a:rPr>
              <a:t>for</a:t>
            </a:r>
            <a:r>
              <a:rPr kumimoji="1" lang="zh-CN" altLang="en-US" sz="4800" dirty="0">
                <a:latin typeface="Times" charset="0"/>
                <a:ea typeface="Times" charset="0"/>
                <a:cs typeface="Times" charset="0"/>
              </a:rPr>
              <a:t> </a:t>
            </a:r>
            <a:r>
              <a:rPr kumimoji="1" lang="en-US" altLang="zh-CN" sz="4800" dirty="0">
                <a:latin typeface="Times" charset="0"/>
                <a:ea typeface="Times" charset="0"/>
                <a:cs typeface="Times" charset="0"/>
              </a:rPr>
              <a:t>Machine</a:t>
            </a:r>
            <a:r>
              <a:rPr kumimoji="1" lang="zh-CN" altLang="en-US" sz="4800" dirty="0">
                <a:latin typeface="Times" charset="0"/>
                <a:ea typeface="Times" charset="0"/>
                <a:cs typeface="Times" charset="0"/>
              </a:rPr>
              <a:t> </a:t>
            </a:r>
            <a:r>
              <a:rPr kumimoji="1" lang="en-US" altLang="zh-CN" sz="4800" dirty="0">
                <a:latin typeface="Times" charset="0"/>
                <a:ea typeface="Times" charset="0"/>
                <a:cs typeface="Times" charset="0"/>
              </a:rPr>
              <a:t>Learning</a:t>
            </a:r>
            <a:br>
              <a:rPr kumimoji="1" lang="en-US" altLang="zh-CN" dirty="0">
                <a:latin typeface="Times" charset="0"/>
                <a:ea typeface="Times" charset="0"/>
                <a:cs typeface="Times" charset="0"/>
              </a:rPr>
            </a:br>
            <a:r>
              <a:rPr kumimoji="1" lang="en-US" altLang="zh-CN" sz="1500" dirty="0">
                <a:latin typeface="Times" charset="0"/>
                <a:ea typeface="Times" charset="0"/>
                <a:cs typeface="Times" charset="0"/>
              </a:rPr>
              <a:t>CISC7202</a:t>
            </a:r>
            <a:endParaRPr kumimoji="1" lang="zh-CN" altLang="en-US" dirty="0">
              <a:latin typeface="Times" charset="0"/>
              <a:ea typeface="Times" charset="0"/>
              <a:cs typeface="Times" charset="0"/>
            </a:endParaRPr>
          </a:p>
        </p:txBody>
      </p:sp>
      <p:sp>
        <p:nvSpPr>
          <p:cNvPr id="3" name="副标题 2"/>
          <p:cNvSpPr>
            <a:spLocks noGrp="1"/>
          </p:cNvSpPr>
          <p:nvPr>
            <p:ph type="subTitle" idx="1"/>
          </p:nvPr>
        </p:nvSpPr>
        <p:spPr/>
        <p:txBody>
          <a:bodyPr>
            <a:normAutofit fontScale="92500" lnSpcReduction="10000"/>
          </a:bodyPr>
          <a:lstStyle/>
          <a:p>
            <a:r>
              <a:rPr kumimoji="1" lang="zh-CN" altLang="en-US" dirty="0">
                <a:latin typeface="Times" charset="0"/>
                <a:ea typeface="Times" charset="0"/>
                <a:cs typeface="Times" charset="0"/>
              </a:rPr>
              <a:t> </a:t>
            </a:r>
            <a:r>
              <a:rPr kumimoji="1" lang="en-US" altLang="zh-CN" dirty="0">
                <a:latin typeface="Times" charset="0"/>
                <a:ea typeface="Times" charset="0"/>
                <a:cs typeface="Times" charset="0"/>
              </a:rPr>
              <a:t>Prof. Weijia</a:t>
            </a:r>
            <a:r>
              <a:rPr kumimoji="1" lang="zh-CN" altLang="en-US" dirty="0">
                <a:latin typeface="Times" charset="0"/>
                <a:ea typeface="Times" charset="0"/>
                <a:cs typeface="Times" charset="0"/>
              </a:rPr>
              <a:t> </a:t>
            </a:r>
            <a:r>
              <a:rPr kumimoji="1" lang="en-US" altLang="zh-CN" dirty="0" err="1">
                <a:latin typeface="Times" charset="0"/>
                <a:ea typeface="Times" charset="0"/>
                <a:cs typeface="Times" charset="0"/>
              </a:rPr>
              <a:t>Jia</a:t>
            </a:r>
            <a:r>
              <a:rPr kumimoji="1" lang="zh-CN" altLang="en-US" dirty="0">
                <a:latin typeface="Times" charset="0"/>
                <a:ea typeface="Times" charset="0"/>
                <a:cs typeface="Times" charset="0"/>
              </a:rPr>
              <a:t> </a:t>
            </a:r>
            <a:r>
              <a:rPr kumimoji="1" lang="en-US" altLang="zh-CN" dirty="0">
                <a:latin typeface="Times" charset="0"/>
                <a:ea typeface="Times" charset="0"/>
                <a:cs typeface="Times" charset="0"/>
              </a:rPr>
              <a:t>(</a:t>
            </a:r>
            <a:r>
              <a:rPr kumimoji="0" lang="en-US" altLang="zh-CN" cap="none" dirty="0" err="1">
                <a:solidFill>
                  <a:schemeClr val="tx1"/>
                </a:solidFill>
                <a:latin typeface="Maiandra GD" pitchFamily="34" charset="0"/>
                <a:ea typeface="华文楷体" pitchFamily="2" charset="-122"/>
              </a:rPr>
              <a:t>賈維嘉</a:t>
            </a:r>
            <a:r>
              <a:rPr kumimoji="1" lang="en-US" altLang="zh-CN" dirty="0">
                <a:latin typeface="Times" charset="0"/>
                <a:ea typeface="Times" charset="0"/>
                <a:cs typeface="Times" charset="0"/>
              </a:rPr>
              <a:t>)</a:t>
            </a:r>
            <a:r>
              <a:rPr kumimoji="1" lang="zh-CN" altLang="en-US" dirty="0">
                <a:latin typeface="Times" charset="0"/>
                <a:ea typeface="Times" charset="0"/>
                <a:cs typeface="Times" charset="0"/>
              </a:rPr>
              <a:t> </a:t>
            </a:r>
            <a:r>
              <a:rPr kumimoji="1" lang="en-US" altLang="zh-CN" dirty="0">
                <a:latin typeface="Times" charset="0"/>
                <a:ea typeface="Times" charset="0"/>
                <a:cs typeface="Times" charset="0"/>
              </a:rPr>
              <a:t>E11-4007</a:t>
            </a:r>
          </a:p>
          <a:p>
            <a:r>
              <a:rPr kumimoji="1" lang="en-US" altLang="zh-CN" dirty="0">
                <a:latin typeface="Times" charset="0"/>
                <a:ea typeface="Times" charset="0"/>
                <a:cs typeface="Times" charset="0"/>
              </a:rPr>
              <a:t>Office hour: Wednesday 2—5pm/E11-4007/N21-1014</a:t>
            </a:r>
          </a:p>
          <a:p>
            <a:r>
              <a:rPr kumimoji="1" lang="en-US" altLang="zh-CN" dirty="0">
                <a:latin typeface="Times" charset="0"/>
                <a:ea typeface="Times" charset="0"/>
                <a:cs typeface="Times" charset="0"/>
              </a:rPr>
              <a:t>Email:</a:t>
            </a:r>
            <a:r>
              <a:rPr kumimoji="1" lang="zh-CN" altLang="en-US" dirty="0">
                <a:latin typeface="Times" charset="0"/>
                <a:ea typeface="Times" charset="0"/>
                <a:cs typeface="Times" charset="0"/>
              </a:rPr>
              <a:t> </a:t>
            </a:r>
            <a:r>
              <a:rPr kumimoji="1" lang="en-US" altLang="zh-CN" dirty="0">
                <a:latin typeface="Times" charset="0"/>
                <a:ea typeface="Times" charset="0"/>
                <a:cs typeface="Times" charset="0"/>
                <a:hlinkClick r:id="rId2"/>
              </a:rPr>
              <a:t>jiawj@umac.mo</a:t>
            </a:r>
            <a:endParaRPr kumimoji="1" lang="en-US" altLang="zh-CN" dirty="0">
              <a:latin typeface="Times" charset="0"/>
              <a:ea typeface="Times" charset="0"/>
              <a:cs typeface="Times" charset="0"/>
            </a:endParaRPr>
          </a:p>
          <a:p>
            <a:r>
              <a:rPr kumimoji="1" lang="en-US" altLang="zh-CN" dirty="0">
                <a:latin typeface="Times" charset="0"/>
                <a:ea typeface="Times" charset="0"/>
                <a:cs typeface="Times" charset="0"/>
              </a:rPr>
              <a:t>https://</a:t>
            </a:r>
            <a:r>
              <a:rPr kumimoji="1" lang="en-US" altLang="zh-CN" dirty="0" err="1">
                <a:latin typeface="Times" charset="0"/>
                <a:ea typeface="Times" charset="0"/>
                <a:cs typeface="Times" charset="0"/>
              </a:rPr>
              <a:t>www.fst.um.edu.mo</a:t>
            </a:r>
            <a:r>
              <a:rPr kumimoji="1" lang="en-US" altLang="zh-CN" dirty="0">
                <a:latin typeface="Times" charset="0"/>
                <a:ea typeface="Times" charset="0"/>
                <a:cs typeface="Times" charset="0"/>
              </a:rPr>
              <a:t>/</a:t>
            </a:r>
            <a:r>
              <a:rPr kumimoji="1" lang="en-US" altLang="zh-CN" dirty="0" err="1">
                <a:latin typeface="Times" charset="0"/>
                <a:ea typeface="Times" charset="0"/>
                <a:cs typeface="Times" charset="0"/>
              </a:rPr>
              <a:t>en</a:t>
            </a:r>
            <a:r>
              <a:rPr kumimoji="1" lang="en-US" altLang="zh-CN" dirty="0">
                <a:latin typeface="Times" charset="0"/>
                <a:ea typeface="Times" charset="0"/>
                <a:cs typeface="Times" charset="0"/>
              </a:rPr>
              <a:t>/staff/</a:t>
            </a:r>
            <a:r>
              <a:rPr kumimoji="1" lang="en-US" altLang="zh-CN" dirty="0" err="1">
                <a:latin typeface="Times" charset="0"/>
                <a:ea typeface="Times" charset="0"/>
                <a:cs typeface="Times" charset="0"/>
              </a:rPr>
              <a:t>jiawj.html</a:t>
            </a:r>
            <a:endParaRPr kumimoji="1" lang="zh-CN" altLang="en-US" dirty="0">
              <a:latin typeface="Times" charset="0"/>
              <a:ea typeface="Times" charset="0"/>
              <a:cs typeface="Times" charset="0"/>
            </a:endParaRPr>
          </a:p>
        </p:txBody>
      </p:sp>
    </p:spTree>
    <p:extLst>
      <p:ext uri="{BB962C8B-B14F-4D97-AF65-F5344CB8AC3E}">
        <p14:creationId xmlns:p14="http://schemas.microsoft.com/office/powerpoint/2010/main" val="1709499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5759ECD8-FA8A-7A40-8031-E043FA545489}"/>
              </a:ext>
            </a:extLst>
          </p:cNvPr>
          <p:cNvSpPr>
            <a:spLocks noGrp="1" noChangeArrowheads="1"/>
          </p:cNvSpPr>
          <p:nvPr>
            <p:ph type="title"/>
          </p:nvPr>
        </p:nvSpPr>
        <p:spPr>
          <a:xfrm>
            <a:off x="1485900" y="1200151"/>
            <a:ext cx="6172200" cy="835819"/>
          </a:xfrm>
        </p:spPr>
        <p:txBody>
          <a:bodyPr/>
          <a:lstStyle/>
          <a:p>
            <a:pPr eaLnBrk="1" hangingPunct="1"/>
            <a:r>
              <a:rPr lang="tr-TR" altLang="zh-TW" dirty="0"/>
              <a:t>Learning </a:t>
            </a:r>
            <a:r>
              <a:rPr lang="tr-TR" altLang="zh-TW" dirty="0" err="1"/>
              <a:t>Associations</a:t>
            </a:r>
            <a:endParaRPr lang="tr-TR" altLang="zh-TW" dirty="0"/>
          </a:p>
        </p:txBody>
      </p:sp>
      <p:sp>
        <p:nvSpPr>
          <p:cNvPr id="15362" name="Rectangle 3">
            <a:extLst>
              <a:ext uri="{FF2B5EF4-FFF2-40B4-BE49-F238E27FC236}">
                <a16:creationId xmlns:a16="http://schemas.microsoft.com/office/drawing/2014/main" id="{26D6152A-6A81-2B4A-88AC-6E5437F0CD5E}"/>
              </a:ext>
            </a:extLst>
          </p:cNvPr>
          <p:cNvSpPr>
            <a:spLocks noGrp="1" noChangeArrowheads="1"/>
          </p:cNvSpPr>
          <p:nvPr>
            <p:ph idx="1"/>
          </p:nvPr>
        </p:nvSpPr>
        <p:spPr>
          <a:xfrm>
            <a:off x="662400" y="1972908"/>
            <a:ext cx="7574399" cy="3221831"/>
          </a:xfrm>
        </p:spPr>
        <p:txBody>
          <a:bodyPr/>
          <a:lstStyle/>
          <a:p>
            <a:pPr eaLnBrk="1" hangingPunct="1"/>
            <a:r>
              <a:rPr lang="en-US" altLang="zh-TW" dirty="0"/>
              <a:t>Basket analysis: </a:t>
            </a:r>
          </a:p>
          <a:p>
            <a:pPr eaLnBrk="1" hangingPunct="1">
              <a:buFont typeface="Wingdings" pitchFamily="2" charset="2"/>
              <a:buNone/>
            </a:pPr>
            <a:r>
              <a:rPr lang="en-US" altLang="zh-TW" dirty="0"/>
              <a:t>	</a:t>
            </a:r>
            <a:r>
              <a:rPr lang="en-US" altLang="zh-TW" i="1" dirty="0"/>
              <a:t>P </a:t>
            </a:r>
            <a:r>
              <a:rPr lang="en-US" altLang="zh-TW" dirty="0"/>
              <a:t>(</a:t>
            </a:r>
            <a:r>
              <a:rPr lang="en-US" altLang="zh-TW" i="1" dirty="0"/>
              <a:t>Y </a:t>
            </a:r>
            <a:r>
              <a:rPr lang="en-US" altLang="zh-TW" dirty="0"/>
              <a:t>| </a:t>
            </a:r>
            <a:r>
              <a:rPr lang="en-US" altLang="zh-TW" i="1" dirty="0"/>
              <a:t>X </a:t>
            </a:r>
            <a:r>
              <a:rPr lang="en-US" altLang="zh-TW" dirty="0"/>
              <a:t>) probability that somebody who buys </a:t>
            </a:r>
            <a:r>
              <a:rPr lang="en-US" altLang="zh-TW" i="1" dirty="0"/>
              <a:t>X</a:t>
            </a:r>
            <a:r>
              <a:rPr lang="en-US" altLang="zh-TW" dirty="0"/>
              <a:t> also buys </a:t>
            </a:r>
            <a:r>
              <a:rPr lang="en-US" altLang="zh-TW" i="1" dirty="0"/>
              <a:t>Y </a:t>
            </a:r>
            <a:r>
              <a:rPr lang="en-US" altLang="zh-TW" dirty="0"/>
              <a:t>where </a:t>
            </a:r>
            <a:r>
              <a:rPr lang="en-US" altLang="zh-TW" i="1" dirty="0"/>
              <a:t>X</a:t>
            </a:r>
            <a:r>
              <a:rPr lang="en-US" altLang="zh-TW" dirty="0"/>
              <a:t> and </a:t>
            </a:r>
            <a:r>
              <a:rPr lang="en-US" altLang="zh-TW" i="1" dirty="0"/>
              <a:t>Y</a:t>
            </a:r>
            <a:r>
              <a:rPr lang="en-US" altLang="zh-TW" dirty="0"/>
              <a:t> are products/services.</a:t>
            </a:r>
          </a:p>
          <a:p>
            <a:pPr eaLnBrk="1" hangingPunct="1">
              <a:buFont typeface="Wingdings" pitchFamily="2" charset="2"/>
              <a:buNone/>
            </a:pPr>
            <a:r>
              <a:rPr lang="en-US" altLang="zh-TW" dirty="0"/>
              <a:t>	Example: </a:t>
            </a:r>
            <a:r>
              <a:rPr lang="en-US" altLang="zh-TW" i="1" dirty="0"/>
              <a:t>P </a:t>
            </a:r>
            <a:r>
              <a:rPr lang="en-US" altLang="zh-TW" dirty="0"/>
              <a:t>( chips | beer ) = 0.7</a:t>
            </a:r>
          </a:p>
        </p:txBody>
      </p:sp>
      <p:sp>
        <p:nvSpPr>
          <p:cNvPr id="2" name="投影片編號版面配置區 1">
            <a:extLst>
              <a:ext uri="{FF2B5EF4-FFF2-40B4-BE49-F238E27FC236}">
                <a16:creationId xmlns:a16="http://schemas.microsoft.com/office/drawing/2014/main" id="{1A720ADD-9CF0-5F43-B75A-F2EE6AEE4AE2}"/>
              </a:ext>
            </a:extLst>
          </p:cNvPr>
          <p:cNvSpPr>
            <a:spLocks noGrp="1"/>
          </p:cNvSpPr>
          <p:nvPr>
            <p:ph type="sldNum" sz="quarter" idx="12"/>
          </p:nvPr>
        </p:nvSpPr>
        <p:spPr/>
        <p:txBody>
          <a:bodyPr/>
          <a:lstStyle/>
          <a:p>
            <a:fld id="{AFE7FC83-13BA-D54D-9A9D-DC0A80A568EE}" type="slidenum">
              <a:rPr kumimoji="1" lang="zh-CN" altLang="en-US" smtClean="0"/>
              <a:t>10</a:t>
            </a:fld>
            <a:endParaRPr kumimoji="1" lang="zh-CN" altLang="en-US"/>
          </a:p>
        </p:txBody>
      </p:sp>
      <p:sp>
        <p:nvSpPr>
          <p:cNvPr id="15363" name="Text Box 4">
            <a:extLst>
              <a:ext uri="{FF2B5EF4-FFF2-40B4-BE49-F238E27FC236}">
                <a16:creationId xmlns:a16="http://schemas.microsoft.com/office/drawing/2014/main" id="{9E30F086-7C88-7141-83A7-DDD3A838AC08}"/>
              </a:ext>
            </a:extLst>
          </p:cNvPr>
          <p:cNvSpPr txBox="1">
            <a:spLocks noChangeArrowheads="1"/>
          </p:cNvSpPr>
          <p:nvPr/>
        </p:nvSpPr>
        <p:spPr bwMode="auto">
          <a:xfrm>
            <a:off x="978891" y="4316700"/>
            <a:ext cx="31432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50000"/>
              </a:spcBef>
              <a:buClrTx/>
              <a:buSzTx/>
              <a:buFontTx/>
              <a:buNone/>
            </a:pPr>
            <a:r>
              <a:rPr lang="en-US" altLang="zh-TW" sz="1500" dirty="0">
                <a:solidFill>
                  <a:srgbClr val="0C6D9C"/>
                </a:solidFill>
                <a:latin typeface="Palatino Linotype" panose="02040502050505030304" pitchFamily="18" charset="0"/>
                <a:ea typeface="新細明體" panose="02020500000000000000" pitchFamily="18" charset="-120"/>
              </a:rPr>
              <a:t>Market-Basket transactions</a:t>
            </a:r>
          </a:p>
        </p:txBody>
      </p:sp>
      <p:graphicFrame>
        <p:nvGraphicFramePr>
          <p:cNvPr id="15364" name="Object 5">
            <a:extLst>
              <a:ext uri="{FF2B5EF4-FFF2-40B4-BE49-F238E27FC236}">
                <a16:creationId xmlns:a16="http://schemas.microsoft.com/office/drawing/2014/main" id="{AD08B172-6D09-0246-9A2C-2658A78CE4E8}"/>
              </a:ext>
            </a:extLst>
          </p:cNvPr>
          <p:cNvGraphicFramePr>
            <a:graphicFrameLocks noChangeAspect="1"/>
          </p:cNvGraphicFramePr>
          <p:nvPr>
            <p:extLst>
              <p:ext uri="{D42A27DB-BD31-4B8C-83A1-F6EECF244321}">
                <p14:modId xmlns:p14="http://schemas.microsoft.com/office/powerpoint/2010/main" val="1535442009"/>
              </p:ext>
            </p:extLst>
          </p:nvPr>
        </p:nvGraphicFramePr>
        <p:xfrm>
          <a:off x="1922541" y="4639865"/>
          <a:ext cx="3257550" cy="1899047"/>
        </p:xfrm>
        <a:graphic>
          <a:graphicData uri="http://schemas.openxmlformats.org/presentationml/2006/ole">
            <mc:AlternateContent xmlns:mc="http://schemas.openxmlformats.org/markup-compatibility/2006">
              <mc:Choice xmlns:v="urn:schemas-microsoft-com:vml" Requires="v">
                <p:oleObj spid="_x0000_s1033" name="Document" r:id="rId3" imgW="1714500" imgH="996950" progId="Word.Document.8">
                  <p:embed/>
                </p:oleObj>
              </mc:Choice>
              <mc:Fallback>
                <p:oleObj name="Document" r:id="rId3" imgW="1714500" imgH="996950" progId="Word.Document.8">
                  <p:embed/>
                  <p:pic>
                    <p:nvPicPr>
                      <p:cNvPr id="15364" name="Object 5">
                        <a:extLst>
                          <a:ext uri="{FF2B5EF4-FFF2-40B4-BE49-F238E27FC236}">
                            <a16:creationId xmlns:a16="http://schemas.microsoft.com/office/drawing/2014/main" id="{AD08B172-6D09-0246-9A2C-2658A78CE4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2541" y="4639865"/>
                        <a:ext cx="3257550" cy="18990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209803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a:extLst>
              <a:ext uri="{FF2B5EF4-FFF2-40B4-BE49-F238E27FC236}">
                <a16:creationId xmlns:a16="http://schemas.microsoft.com/office/drawing/2014/main" id="{198FD043-7C3A-ED45-A749-46980FB85D2B}"/>
              </a:ext>
            </a:extLst>
          </p:cNvPr>
          <p:cNvSpPr>
            <a:spLocks noGrp="1" noChangeArrowheads="1"/>
          </p:cNvSpPr>
          <p:nvPr>
            <p:ph type="title"/>
          </p:nvPr>
        </p:nvSpPr>
        <p:spPr/>
        <p:txBody>
          <a:bodyPr/>
          <a:lstStyle/>
          <a:p>
            <a:pPr eaLnBrk="1" hangingPunct="1"/>
            <a:r>
              <a:rPr lang="tr-TR" altLang="zh-TW"/>
              <a:t>Classification</a:t>
            </a:r>
          </a:p>
        </p:txBody>
      </p:sp>
      <p:pic>
        <p:nvPicPr>
          <p:cNvPr id="16386" name="Picture 9">
            <a:extLst>
              <a:ext uri="{FF2B5EF4-FFF2-40B4-BE49-F238E27FC236}">
                <a16:creationId xmlns:a16="http://schemas.microsoft.com/office/drawing/2014/main" id="{9C107557-F2AD-BF43-A25E-D68CECE188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139805" y="1269206"/>
            <a:ext cx="3517106" cy="3348038"/>
          </a:xfrm>
        </p:spPr>
      </p:pic>
      <p:sp>
        <p:nvSpPr>
          <p:cNvPr id="16385" name="Slide Number Placeholder 4">
            <a:extLst>
              <a:ext uri="{FF2B5EF4-FFF2-40B4-BE49-F238E27FC236}">
                <a16:creationId xmlns:a16="http://schemas.microsoft.com/office/drawing/2014/main" id="{147EB023-EB2E-CE4A-96A2-97291BC07A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272B4179-9D55-BF4C-9E2B-6759DC4193D7}" type="slidenum">
              <a:rPr lang="tr-TR" altLang="zh-TW" sz="1050">
                <a:latin typeface="Palatino Linotype" panose="02040502050505030304" pitchFamily="18" charset="0"/>
              </a:rPr>
              <a:pPr>
                <a:spcBef>
                  <a:spcPct val="0"/>
                </a:spcBef>
                <a:buClrTx/>
                <a:buSzTx/>
                <a:buFontTx/>
                <a:buNone/>
              </a:pPr>
              <a:t>11</a:t>
            </a:fld>
            <a:endParaRPr lang="tr-TR" altLang="zh-TW" sz="1050">
              <a:latin typeface="Palatino Linotype" panose="02040502050505030304" pitchFamily="18" charset="0"/>
            </a:endParaRPr>
          </a:p>
        </p:txBody>
      </p:sp>
      <p:sp>
        <p:nvSpPr>
          <p:cNvPr id="16388" name="Rectangle 3">
            <a:extLst>
              <a:ext uri="{FF2B5EF4-FFF2-40B4-BE49-F238E27FC236}">
                <a16:creationId xmlns:a16="http://schemas.microsoft.com/office/drawing/2014/main" id="{9719F535-0585-5F46-97CD-FBE7F0486694}"/>
              </a:ext>
            </a:extLst>
          </p:cNvPr>
          <p:cNvSpPr>
            <a:spLocks noGrp="1" noChangeArrowheads="1"/>
          </p:cNvSpPr>
          <p:nvPr>
            <p:ph type="body" sz="half" idx="4294967295"/>
          </p:nvPr>
        </p:nvSpPr>
        <p:spPr>
          <a:xfrm>
            <a:off x="0" y="2239963"/>
            <a:ext cx="2492375" cy="2378075"/>
          </a:xfrm>
        </p:spPr>
        <p:txBody>
          <a:bodyPr>
            <a:normAutofit fontScale="77500" lnSpcReduction="20000"/>
          </a:bodyPr>
          <a:lstStyle/>
          <a:p>
            <a:pPr eaLnBrk="1" hangingPunct="1"/>
            <a:r>
              <a:rPr lang="tr-TR" altLang="zh-TW"/>
              <a:t>Example: Credit scoring</a:t>
            </a:r>
          </a:p>
          <a:p>
            <a:pPr eaLnBrk="1" hangingPunct="1"/>
            <a:r>
              <a:rPr lang="tr-TR" altLang="zh-TW"/>
              <a:t>Differentiating between </a:t>
            </a:r>
            <a:r>
              <a:rPr lang="tr-TR" altLang="zh-TW">
                <a:solidFill>
                  <a:srgbClr val="FF33CC"/>
                </a:solidFill>
              </a:rPr>
              <a:t>low-risk</a:t>
            </a:r>
            <a:r>
              <a:rPr lang="tr-TR" altLang="zh-TW"/>
              <a:t> and </a:t>
            </a:r>
            <a:r>
              <a:rPr lang="tr-TR" altLang="zh-TW">
                <a:solidFill>
                  <a:srgbClr val="FF0000"/>
                </a:solidFill>
              </a:rPr>
              <a:t>high-risk</a:t>
            </a:r>
            <a:r>
              <a:rPr lang="tr-TR" altLang="zh-TW"/>
              <a:t> customers from their </a:t>
            </a:r>
            <a:r>
              <a:rPr lang="tr-TR" altLang="zh-TW" i="1"/>
              <a:t>income</a:t>
            </a:r>
            <a:r>
              <a:rPr lang="tr-TR" altLang="zh-TW"/>
              <a:t> and </a:t>
            </a:r>
            <a:r>
              <a:rPr lang="tr-TR" altLang="zh-TW" i="1"/>
              <a:t>savings</a:t>
            </a:r>
          </a:p>
        </p:txBody>
      </p:sp>
      <p:sp>
        <p:nvSpPr>
          <p:cNvPr id="16389" name="Rectangle 10">
            <a:extLst>
              <a:ext uri="{FF2B5EF4-FFF2-40B4-BE49-F238E27FC236}">
                <a16:creationId xmlns:a16="http://schemas.microsoft.com/office/drawing/2014/main" id="{FD3FE0BD-D778-2747-9EC2-22259BC10E1F}"/>
              </a:ext>
            </a:extLst>
          </p:cNvPr>
          <p:cNvSpPr>
            <a:spLocks noChangeArrowheads="1"/>
          </p:cNvSpPr>
          <p:nvPr/>
        </p:nvSpPr>
        <p:spPr bwMode="auto">
          <a:xfrm>
            <a:off x="1871664" y="4725591"/>
            <a:ext cx="5832872" cy="5941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lnSpc>
                <a:spcPct val="90000"/>
              </a:lnSpc>
              <a:buFont typeface="Wingdings" pitchFamily="2" charset="2"/>
              <a:buNone/>
            </a:pPr>
            <a:r>
              <a:rPr lang="tr-TR" altLang="zh-TW" sz="1800">
                <a:solidFill>
                  <a:srgbClr val="3333FF"/>
                </a:solidFill>
              </a:rPr>
              <a:t>Discriminant:</a:t>
            </a:r>
            <a:r>
              <a:rPr lang="tr-TR" altLang="zh-TW" sz="1800"/>
              <a:t> IF </a:t>
            </a:r>
            <a:r>
              <a:rPr lang="tr-TR" altLang="zh-TW" sz="1800" i="1"/>
              <a:t>income</a:t>
            </a:r>
            <a:r>
              <a:rPr lang="tr-TR" altLang="zh-TW" sz="1800"/>
              <a:t> &gt; θ</a:t>
            </a:r>
            <a:r>
              <a:rPr lang="tr-TR" altLang="zh-TW" sz="1800" baseline="-25000"/>
              <a:t>1</a:t>
            </a:r>
            <a:r>
              <a:rPr lang="tr-TR" altLang="zh-TW" sz="1800"/>
              <a:t> AND </a:t>
            </a:r>
            <a:r>
              <a:rPr lang="tr-TR" altLang="zh-TW" sz="1800" i="1"/>
              <a:t>savings</a:t>
            </a:r>
            <a:r>
              <a:rPr lang="tr-TR" altLang="zh-TW" sz="1800"/>
              <a:t> &gt; θ</a:t>
            </a:r>
            <a:r>
              <a:rPr lang="tr-TR" altLang="zh-TW" sz="1800" baseline="-25000"/>
              <a:t>2</a:t>
            </a:r>
            <a:r>
              <a:rPr lang="tr-TR" altLang="zh-TW" sz="1800"/>
              <a:t> </a:t>
            </a:r>
          </a:p>
          <a:p>
            <a:pPr eaLnBrk="1" hangingPunct="1">
              <a:lnSpc>
                <a:spcPct val="90000"/>
              </a:lnSpc>
              <a:buFont typeface="Wingdings" pitchFamily="2" charset="2"/>
              <a:buNone/>
            </a:pPr>
            <a:r>
              <a:rPr lang="tr-TR" altLang="zh-TW" sz="1800"/>
              <a:t>				THEN </a:t>
            </a:r>
            <a:r>
              <a:rPr lang="tr-TR" altLang="zh-TW" sz="1800">
                <a:solidFill>
                  <a:srgbClr val="FF33CC"/>
                </a:solidFill>
              </a:rPr>
              <a:t>low-risk </a:t>
            </a:r>
            <a:r>
              <a:rPr lang="tr-TR" altLang="zh-TW" sz="1800"/>
              <a:t>ELSE </a:t>
            </a:r>
            <a:r>
              <a:rPr lang="tr-TR" altLang="zh-TW" sz="1800">
                <a:solidFill>
                  <a:srgbClr val="FF0000"/>
                </a:solidFill>
              </a:rPr>
              <a:t>high-risk</a:t>
            </a:r>
          </a:p>
        </p:txBody>
      </p:sp>
      <p:cxnSp>
        <p:nvCxnSpPr>
          <p:cNvPr id="8" name="Straight Connector 7">
            <a:extLst>
              <a:ext uri="{FF2B5EF4-FFF2-40B4-BE49-F238E27FC236}">
                <a16:creationId xmlns:a16="http://schemas.microsoft.com/office/drawing/2014/main" id="{9CFC371B-67D3-F54A-9E8C-FD88F847ADB1}"/>
              </a:ext>
            </a:extLst>
          </p:cNvPr>
          <p:cNvCxnSpPr/>
          <p:nvPr/>
        </p:nvCxnSpPr>
        <p:spPr>
          <a:xfrm rot="10800000" flipV="1">
            <a:off x="2268142" y="4982766"/>
            <a:ext cx="696515" cy="589359"/>
          </a:xfrm>
          <a:prstGeom prst="line">
            <a:avLst/>
          </a:prstGeom>
        </p:spPr>
        <p:style>
          <a:lnRef idx="1">
            <a:schemeClr val="dk1"/>
          </a:lnRef>
          <a:fillRef idx="0">
            <a:schemeClr val="dk1"/>
          </a:fillRef>
          <a:effectRef idx="0">
            <a:schemeClr val="dk1"/>
          </a:effectRef>
          <a:fontRef idx="minor">
            <a:schemeClr val="tx1"/>
          </a:fontRef>
        </p:style>
      </p:cxnSp>
      <p:sp>
        <p:nvSpPr>
          <p:cNvPr id="16391" name="TextBox 10">
            <a:extLst>
              <a:ext uri="{FF2B5EF4-FFF2-40B4-BE49-F238E27FC236}">
                <a16:creationId xmlns:a16="http://schemas.microsoft.com/office/drawing/2014/main" id="{ADD5DDDA-1403-1144-9BC6-C3486DAC1F43}"/>
              </a:ext>
            </a:extLst>
          </p:cNvPr>
          <p:cNvSpPr txBox="1">
            <a:spLocks noChangeArrowheads="1"/>
          </p:cNvSpPr>
          <p:nvPr/>
        </p:nvSpPr>
        <p:spPr bwMode="auto">
          <a:xfrm>
            <a:off x="1893094" y="5572125"/>
            <a:ext cx="736099"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500">
                <a:latin typeface="Palatino Linotype" panose="02040502050505030304" pitchFamily="18" charset="0"/>
                <a:ea typeface="新細明體" panose="02020500000000000000" pitchFamily="18" charset="-120"/>
              </a:rPr>
              <a:t>Model</a:t>
            </a:r>
          </a:p>
        </p:txBody>
      </p:sp>
    </p:spTree>
    <p:extLst>
      <p:ext uri="{BB962C8B-B14F-4D97-AF65-F5344CB8AC3E}">
        <p14:creationId xmlns:p14="http://schemas.microsoft.com/office/powerpoint/2010/main" val="3888204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E234899C-9AB9-0149-87AB-548CB6235945}"/>
              </a:ext>
            </a:extLst>
          </p:cNvPr>
          <p:cNvSpPr>
            <a:spLocks noGrp="1" noChangeArrowheads="1"/>
          </p:cNvSpPr>
          <p:nvPr>
            <p:ph type="title"/>
          </p:nvPr>
        </p:nvSpPr>
        <p:spPr/>
        <p:txBody>
          <a:bodyPr/>
          <a:lstStyle/>
          <a:p>
            <a:pPr eaLnBrk="1" hangingPunct="1"/>
            <a:r>
              <a:rPr lang="tr-TR" altLang="zh-TW"/>
              <a:t>Classification: Applications</a:t>
            </a:r>
          </a:p>
        </p:txBody>
      </p:sp>
      <p:sp>
        <p:nvSpPr>
          <p:cNvPr id="17411" name="Rectangle 3">
            <a:extLst>
              <a:ext uri="{FF2B5EF4-FFF2-40B4-BE49-F238E27FC236}">
                <a16:creationId xmlns:a16="http://schemas.microsoft.com/office/drawing/2014/main" id="{E42A14D1-40E2-654A-9805-BD0184F91E11}"/>
              </a:ext>
            </a:extLst>
          </p:cNvPr>
          <p:cNvSpPr>
            <a:spLocks noGrp="1" noChangeArrowheads="1"/>
          </p:cNvSpPr>
          <p:nvPr>
            <p:ph idx="1"/>
          </p:nvPr>
        </p:nvSpPr>
        <p:spPr/>
        <p:txBody>
          <a:bodyPr>
            <a:normAutofit lnSpcReduction="10000"/>
          </a:bodyPr>
          <a:lstStyle/>
          <a:p>
            <a:pPr eaLnBrk="1" hangingPunct="1">
              <a:lnSpc>
                <a:spcPct val="90000"/>
              </a:lnSpc>
            </a:pPr>
            <a:r>
              <a:rPr lang="en-US" altLang="zh-TW" dirty="0"/>
              <a:t>Aka Pattern recognition</a:t>
            </a:r>
          </a:p>
          <a:p>
            <a:pPr eaLnBrk="1" hangingPunct="1">
              <a:lnSpc>
                <a:spcPct val="90000"/>
              </a:lnSpc>
            </a:pPr>
            <a:r>
              <a:rPr lang="en-US" altLang="zh-TW" dirty="0">
                <a:solidFill>
                  <a:srgbClr val="00B0F0"/>
                </a:solidFill>
              </a:rPr>
              <a:t>Face recognition: </a:t>
            </a:r>
            <a:r>
              <a:rPr lang="en-US" altLang="zh-TW" dirty="0"/>
              <a:t>Pose, lighting, occlusion (glasses, beard), make-up, hair style </a:t>
            </a:r>
          </a:p>
          <a:p>
            <a:pPr eaLnBrk="1" hangingPunct="1">
              <a:lnSpc>
                <a:spcPct val="90000"/>
              </a:lnSpc>
            </a:pPr>
            <a:r>
              <a:rPr lang="en-US" altLang="zh-TW" dirty="0">
                <a:solidFill>
                  <a:srgbClr val="00B0F0"/>
                </a:solidFill>
              </a:rPr>
              <a:t>Character recognition: </a:t>
            </a:r>
            <a:r>
              <a:rPr lang="en-US" altLang="zh-TW" dirty="0"/>
              <a:t>Different handwriting styles.</a:t>
            </a:r>
          </a:p>
          <a:p>
            <a:pPr eaLnBrk="1" hangingPunct="1">
              <a:lnSpc>
                <a:spcPct val="90000"/>
              </a:lnSpc>
            </a:pPr>
            <a:r>
              <a:rPr lang="en-US" altLang="zh-TW" dirty="0">
                <a:solidFill>
                  <a:srgbClr val="00B0F0"/>
                </a:solidFill>
              </a:rPr>
              <a:t>Speech recognition: </a:t>
            </a:r>
            <a:r>
              <a:rPr lang="en-US" altLang="zh-TW" dirty="0"/>
              <a:t>Temporal dependency. </a:t>
            </a:r>
          </a:p>
          <a:p>
            <a:pPr lvl="1" eaLnBrk="1" hangingPunct="1">
              <a:lnSpc>
                <a:spcPct val="90000"/>
              </a:lnSpc>
            </a:pPr>
            <a:r>
              <a:rPr lang="en-US" altLang="zh-TW" dirty="0"/>
              <a:t>Use of a dictionary or the syntax of the language. </a:t>
            </a:r>
          </a:p>
          <a:p>
            <a:pPr lvl="1" eaLnBrk="1" hangingPunct="1">
              <a:lnSpc>
                <a:spcPct val="90000"/>
              </a:lnSpc>
            </a:pPr>
            <a:r>
              <a:rPr lang="en-US" altLang="zh-TW" dirty="0"/>
              <a:t>Sensor fusion: Combine multiple modalities; e.g., visual (lip image) and acoustic for speech</a:t>
            </a:r>
          </a:p>
          <a:p>
            <a:pPr eaLnBrk="1" hangingPunct="1">
              <a:lnSpc>
                <a:spcPct val="90000"/>
              </a:lnSpc>
            </a:pPr>
            <a:r>
              <a:rPr lang="en-US" altLang="zh-TW" dirty="0">
                <a:solidFill>
                  <a:srgbClr val="00B0F0"/>
                </a:solidFill>
              </a:rPr>
              <a:t>Medical diagnosis: </a:t>
            </a:r>
            <a:r>
              <a:rPr lang="en-US" altLang="zh-TW" dirty="0"/>
              <a:t>From symptoms to illnesses</a:t>
            </a:r>
          </a:p>
          <a:p>
            <a:pPr eaLnBrk="1" hangingPunct="1">
              <a:lnSpc>
                <a:spcPct val="90000"/>
              </a:lnSpc>
            </a:pPr>
            <a:r>
              <a:rPr lang="en-US" altLang="zh-TW" dirty="0">
                <a:solidFill>
                  <a:srgbClr val="00B0F0"/>
                </a:solidFill>
                <a:ea typeface="新細明體" panose="02020500000000000000" pitchFamily="18" charset="-120"/>
              </a:rPr>
              <a:t>Web Advertising: </a:t>
            </a:r>
            <a:r>
              <a:rPr lang="en-US" altLang="zh-TW" dirty="0">
                <a:ea typeface="新細明體" panose="02020500000000000000" pitchFamily="18" charset="-120"/>
              </a:rPr>
              <a:t>Predict if a user clicks on an ad on the Internet.</a:t>
            </a:r>
            <a:endParaRPr lang="en-US" altLang="zh-TW" dirty="0"/>
          </a:p>
        </p:txBody>
      </p:sp>
      <p:sp>
        <p:nvSpPr>
          <p:cNvPr id="17409" name="Slide Number Placeholder 4">
            <a:extLst>
              <a:ext uri="{FF2B5EF4-FFF2-40B4-BE49-F238E27FC236}">
                <a16:creationId xmlns:a16="http://schemas.microsoft.com/office/drawing/2014/main" id="{248DAD04-A2AA-D748-B2D2-5C73C89ACF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BED036B8-1A9D-844A-BDE4-753FB27C3E3D}" type="slidenum">
              <a:rPr lang="tr-TR" altLang="zh-TW" sz="1050">
                <a:latin typeface="Palatino Linotype" panose="02040502050505030304" pitchFamily="18" charset="0"/>
              </a:rPr>
              <a:pPr>
                <a:spcBef>
                  <a:spcPct val="0"/>
                </a:spcBef>
                <a:buClrTx/>
                <a:buSzTx/>
                <a:buFontTx/>
                <a:buNone/>
              </a:pPr>
              <a:t>12</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384097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6E387C87-FF62-0C42-B97D-D0BE09F30F01}"/>
              </a:ext>
            </a:extLst>
          </p:cNvPr>
          <p:cNvSpPr>
            <a:spLocks noGrp="1" noChangeArrowheads="1"/>
          </p:cNvSpPr>
          <p:nvPr>
            <p:ph type="title"/>
          </p:nvPr>
        </p:nvSpPr>
        <p:spPr/>
        <p:txBody>
          <a:bodyPr/>
          <a:lstStyle/>
          <a:p>
            <a:pPr eaLnBrk="1" hangingPunct="1"/>
            <a:r>
              <a:rPr lang="tr-TR" altLang="zh-TW"/>
              <a:t>Face Recognition</a:t>
            </a:r>
          </a:p>
        </p:txBody>
      </p:sp>
      <p:sp>
        <p:nvSpPr>
          <p:cNvPr id="18433" name="Slide Number Placeholder 4">
            <a:extLst>
              <a:ext uri="{FF2B5EF4-FFF2-40B4-BE49-F238E27FC236}">
                <a16:creationId xmlns:a16="http://schemas.microsoft.com/office/drawing/2014/main" id="{1E52EDE5-636D-FB48-90C1-3DDB9515F50A}"/>
              </a:ext>
            </a:extLst>
          </p:cNvPr>
          <p:cNvSpPr>
            <a:spLocks noGrp="1"/>
          </p:cNvSpPr>
          <p:nvPr>
            <p:ph type="sldNum" sz="quarter" idx="12"/>
          </p:nvPr>
        </p:nvSpPr>
        <p:spPr>
          <a:xfrm>
            <a:off x="7976755" y="5576022"/>
            <a:ext cx="895349"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0E9B76C0-F51C-7045-A7A7-AD2F020D7722}" type="slidenum">
              <a:rPr lang="tr-TR" altLang="zh-TW" sz="1050">
                <a:latin typeface="Palatino Linotype" panose="02040502050505030304" pitchFamily="18" charset="0"/>
              </a:rPr>
              <a:pPr>
                <a:spcBef>
                  <a:spcPct val="0"/>
                </a:spcBef>
                <a:buClrTx/>
                <a:buSzTx/>
                <a:buFontTx/>
                <a:buNone/>
              </a:pPr>
              <a:t>13</a:t>
            </a:fld>
            <a:endParaRPr lang="tr-TR" altLang="zh-TW" sz="1050" dirty="0">
              <a:latin typeface="Palatino Linotype" panose="02040502050505030304" pitchFamily="18" charset="0"/>
            </a:endParaRPr>
          </a:p>
        </p:txBody>
      </p:sp>
      <p:pic>
        <p:nvPicPr>
          <p:cNvPr id="18435" name="Picture 17" descr="011">
            <a:extLst>
              <a:ext uri="{FF2B5EF4-FFF2-40B4-BE49-F238E27FC236}">
                <a16:creationId xmlns:a16="http://schemas.microsoft.com/office/drawing/2014/main" id="{7A56735D-BF80-0841-B585-5E03EF9FFF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738" y="2726531"/>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18" descr="012">
            <a:extLst>
              <a:ext uri="{FF2B5EF4-FFF2-40B4-BE49-F238E27FC236}">
                <a16:creationId xmlns:a16="http://schemas.microsoft.com/office/drawing/2014/main" id="{15AFFB8C-14C4-B647-B281-9F48E656A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5785" y="2726531"/>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19" descr="010">
            <a:extLst>
              <a:ext uri="{FF2B5EF4-FFF2-40B4-BE49-F238E27FC236}">
                <a16:creationId xmlns:a16="http://schemas.microsoft.com/office/drawing/2014/main" id="{F4908ABE-C2D3-8043-92C0-D2B7F654C3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1831" y="2726531"/>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20" descr="013">
            <a:extLst>
              <a:ext uri="{FF2B5EF4-FFF2-40B4-BE49-F238E27FC236}">
                <a16:creationId xmlns:a16="http://schemas.microsoft.com/office/drawing/2014/main" id="{62E725D1-FF7A-2B40-8E0A-E8F2CC2501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7879" y="2726531"/>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21" descr="014">
            <a:extLst>
              <a:ext uri="{FF2B5EF4-FFF2-40B4-BE49-F238E27FC236}">
                <a16:creationId xmlns:a16="http://schemas.microsoft.com/office/drawing/2014/main" id="{DA6F7C80-96EB-8049-BAC2-7DF5CB042ED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56160" y="4238625"/>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0" name="Picture 22" descr="020">
            <a:extLst>
              <a:ext uri="{FF2B5EF4-FFF2-40B4-BE49-F238E27FC236}">
                <a16:creationId xmlns:a16="http://schemas.microsoft.com/office/drawing/2014/main" id="{B690D06B-DBEE-E24A-A91E-5CEBBE8997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2206" y="4238625"/>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23" descr="105">
            <a:extLst>
              <a:ext uri="{FF2B5EF4-FFF2-40B4-BE49-F238E27FC236}">
                <a16:creationId xmlns:a16="http://schemas.microsoft.com/office/drawing/2014/main" id="{8BC1791D-10AB-1A45-8B4F-F6463F8DEC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68254" y="4238625"/>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2" name="Picture 24" descr="350">
            <a:extLst>
              <a:ext uri="{FF2B5EF4-FFF2-40B4-BE49-F238E27FC236}">
                <a16:creationId xmlns:a16="http://schemas.microsoft.com/office/drawing/2014/main" id="{24C9B03E-F581-C240-9174-D0922E5A2AF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24300" y="4238625"/>
            <a:ext cx="657225"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3" name="Text Box 25">
            <a:extLst>
              <a:ext uri="{FF2B5EF4-FFF2-40B4-BE49-F238E27FC236}">
                <a16:creationId xmlns:a16="http://schemas.microsoft.com/office/drawing/2014/main" id="{E7C5B56A-B2E6-4143-BA78-74E9FB9BCA59}"/>
              </a:ext>
            </a:extLst>
          </p:cNvPr>
          <p:cNvSpPr txBox="1">
            <a:spLocks noChangeArrowheads="1"/>
          </p:cNvSpPr>
          <p:nvPr/>
        </p:nvSpPr>
        <p:spPr bwMode="auto">
          <a:xfrm>
            <a:off x="1601391" y="2240756"/>
            <a:ext cx="35910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tr-TR" altLang="zh-TW" sz="1800"/>
              <a:t>Training examples of a person</a:t>
            </a:r>
          </a:p>
        </p:txBody>
      </p:sp>
      <p:sp>
        <p:nvSpPr>
          <p:cNvPr id="18444" name="Text Box 26">
            <a:extLst>
              <a:ext uri="{FF2B5EF4-FFF2-40B4-BE49-F238E27FC236}">
                <a16:creationId xmlns:a16="http://schemas.microsoft.com/office/drawing/2014/main" id="{A3830967-BDE5-E54B-9A21-DD4AB44EBC4E}"/>
              </a:ext>
            </a:extLst>
          </p:cNvPr>
          <p:cNvSpPr txBox="1">
            <a:spLocks noChangeArrowheads="1"/>
          </p:cNvSpPr>
          <p:nvPr/>
        </p:nvSpPr>
        <p:spPr bwMode="auto">
          <a:xfrm>
            <a:off x="1656161" y="3807619"/>
            <a:ext cx="15199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tr-TR" altLang="zh-TW" sz="1800"/>
              <a:t>Test images</a:t>
            </a:r>
          </a:p>
        </p:txBody>
      </p:sp>
      <p:sp>
        <p:nvSpPr>
          <p:cNvPr id="18445" name="Text Box 27">
            <a:extLst>
              <a:ext uri="{FF2B5EF4-FFF2-40B4-BE49-F238E27FC236}">
                <a16:creationId xmlns:a16="http://schemas.microsoft.com/office/drawing/2014/main" id="{790A9EEA-3859-E640-9B92-B570C1BFF9A9}"/>
              </a:ext>
            </a:extLst>
          </p:cNvPr>
          <p:cNvSpPr txBox="1">
            <a:spLocks noChangeArrowheads="1"/>
          </p:cNvSpPr>
          <p:nvPr/>
        </p:nvSpPr>
        <p:spPr bwMode="auto">
          <a:xfrm>
            <a:off x="6293428" y="5050415"/>
            <a:ext cx="25827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tr-TR" altLang="zh-TW" sz="1050" dirty="0"/>
              <a:t>AT&amp;T </a:t>
            </a:r>
            <a:r>
              <a:rPr lang="tr-TR" altLang="zh-TW" sz="1050" dirty="0" err="1"/>
              <a:t>Laboratories</a:t>
            </a:r>
            <a:r>
              <a:rPr lang="tr-TR" altLang="zh-TW" sz="1050" dirty="0"/>
              <a:t>, Cambridge UK</a:t>
            </a:r>
          </a:p>
          <a:p>
            <a:pPr eaLnBrk="1" hangingPunct="1">
              <a:spcBef>
                <a:spcPct val="0"/>
              </a:spcBef>
              <a:buClrTx/>
              <a:buSzTx/>
              <a:buFontTx/>
              <a:buNone/>
            </a:pPr>
            <a:r>
              <a:rPr lang="tr-TR" altLang="zh-TW" sz="750" dirty="0"/>
              <a:t>http://</a:t>
            </a:r>
            <a:r>
              <a:rPr lang="tr-TR" altLang="zh-TW" sz="750" dirty="0" err="1"/>
              <a:t>www.uk.research.att.com</a:t>
            </a:r>
            <a:r>
              <a:rPr lang="tr-TR" altLang="zh-TW" sz="750" dirty="0"/>
              <a:t>/</a:t>
            </a:r>
            <a:r>
              <a:rPr lang="tr-TR" altLang="zh-TW" sz="750" dirty="0" err="1"/>
              <a:t>facedatabase.html</a:t>
            </a:r>
            <a:endParaRPr lang="tr-TR" altLang="zh-TW" sz="750" dirty="0"/>
          </a:p>
        </p:txBody>
      </p:sp>
    </p:spTree>
    <p:extLst>
      <p:ext uri="{BB962C8B-B14F-4D97-AF65-F5344CB8AC3E}">
        <p14:creationId xmlns:p14="http://schemas.microsoft.com/office/powerpoint/2010/main" val="1941598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5">
            <a:extLst>
              <a:ext uri="{FF2B5EF4-FFF2-40B4-BE49-F238E27FC236}">
                <a16:creationId xmlns:a16="http://schemas.microsoft.com/office/drawing/2014/main" id="{EC351F81-6EF2-4245-985B-FCB174CCDFEE}"/>
              </a:ext>
            </a:extLst>
          </p:cNvPr>
          <p:cNvSpPr>
            <a:spLocks noGrp="1" noChangeArrowheads="1"/>
          </p:cNvSpPr>
          <p:nvPr>
            <p:ph type="body" sz="half" idx="1"/>
          </p:nvPr>
        </p:nvSpPr>
        <p:spPr/>
        <p:txBody>
          <a:bodyPr/>
          <a:lstStyle/>
          <a:p>
            <a:pPr eaLnBrk="1" hangingPunct="1"/>
            <a:r>
              <a:rPr lang="tr-TR" altLang="zh-TW"/>
              <a:t>Example: Price of a used car</a:t>
            </a:r>
          </a:p>
          <a:p>
            <a:pPr eaLnBrk="1" hangingPunct="1"/>
            <a:r>
              <a:rPr lang="tr-TR" altLang="zh-TW" i="1"/>
              <a:t>x </a:t>
            </a:r>
            <a:r>
              <a:rPr lang="tr-TR" altLang="zh-TW"/>
              <a:t>: car attributes</a:t>
            </a:r>
          </a:p>
          <a:p>
            <a:pPr eaLnBrk="1" hangingPunct="1">
              <a:buFont typeface="Wingdings" pitchFamily="2" charset="2"/>
              <a:buNone/>
            </a:pPr>
            <a:r>
              <a:rPr lang="tr-TR" altLang="zh-TW"/>
              <a:t>	</a:t>
            </a:r>
            <a:r>
              <a:rPr lang="tr-TR" altLang="zh-TW" i="1"/>
              <a:t>y </a:t>
            </a:r>
            <a:r>
              <a:rPr lang="tr-TR" altLang="zh-TW"/>
              <a:t>: price</a:t>
            </a:r>
          </a:p>
          <a:p>
            <a:pPr eaLnBrk="1" hangingPunct="1">
              <a:buFont typeface="Wingdings" pitchFamily="2" charset="2"/>
              <a:buNone/>
            </a:pPr>
            <a:r>
              <a:rPr lang="tr-TR" altLang="zh-TW"/>
              <a:t>		</a:t>
            </a:r>
            <a:r>
              <a:rPr lang="tr-TR" altLang="zh-TW" i="1"/>
              <a:t>y </a:t>
            </a:r>
            <a:r>
              <a:rPr lang="tr-TR" altLang="zh-TW"/>
              <a:t>= </a:t>
            </a:r>
            <a:r>
              <a:rPr lang="tr-TR" altLang="zh-TW" i="1"/>
              <a:t>g </a:t>
            </a:r>
            <a:r>
              <a:rPr lang="tr-TR" altLang="zh-TW"/>
              <a:t>(</a:t>
            </a:r>
            <a:r>
              <a:rPr lang="tr-TR" altLang="zh-TW" i="1"/>
              <a:t>x </a:t>
            </a:r>
            <a:r>
              <a:rPr lang="tr-TR" altLang="zh-TW"/>
              <a:t>| </a:t>
            </a:r>
            <a:r>
              <a:rPr lang="tr-TR" altLang="zh-TW" i="1"/>
              <a:t>θ</a:t>
            </a:r>
            <a:r>
              <a:rPr lang="tr-TR" altLang="zh-TW">
                <a:latin typeface="Symbol" pitchFamily="2" charset="2"/>
              </a:rPr>
              <a:t> </a:t>
            </a:r>
            <a:r>
              <a:rPr lang="tr-TR" altLang="zh-TW"/>
              <a:t>)</a:t>
            </a:r>
          </a:p>
          <a:p>
            <a:pPr eaLnBrk="1" hangingPunct="1">
              <a:buFont typeface="Wingdings" pitchFamily="2" charset="2"/>
              <a:buNone/>
            </a:pPr>
            <a:r>
              <a:rPr lang="tr-TR" altLang="zh-TW"/>
              <a:t>	</a:t>
            </a:r>
            <a:r>
              <a:rPr lang="tr-TR" altLang="zh-TW" i="1"/>
              <a:t>g </a:t>
            </a:r>
            <a:r>
              <a:rPr lang="tr-TR" altLang="zh-TW"/>
              <a:t>( ) model,</a:t>
            </a:r>
          </a:p>
          <a:p>
            <a:pPr eaLnBrk="1" hangingPunct="1">
              <a:buFont typeface="Wingdings" pitchFamily="2" charset="2"/>
              <a:buNone/>
            </a:pPr>
            <a:r>
              <a:rPr lang="tr-TR" altLang="zh-TW">
                <a:latin typeface="Symbol" pitchFamily="2" charset="2"/>
              </a:rPr>
              <a:t>	</a:t>
            </a:r>
            <a:r>
              <a:rPr lang="tr-TR" altLang="zh-TW" i="1"/>
              <a:t>θ</a:t>
            </a:r>
            <a:r>
              <a:rPr lang="tr-TR" altLang="zh-TW"/>
              <a:t> parameters</a:t>
            </a:r>
          </a:p>
        </p:txBody>
      </p:sp>
      <p:pic>
        <p:nvPicPr>
          <p:cNvPr id="20482" name="Picture 6">
            <a:extLst>
              <a:ext uri="{FF2B5EF4-FFF2-40B4-BE49-F238E27FC236}">
                <a16:creationId xmlns:a16="http://schemas.microsoft.com/office/drawing/2014/main" id="{2A3BABA3-5B84-AF4C-9F22-8C6F5F9B779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248150" y="1976437"/>
            <a:ext cx="3409950" cy="3281363"/>
          </a:xfrm>
        </p:spPr>
      </p:pic>
      <p:sp>
        <p:nvSpPr>
          <p:cNvPr id="20481" name="Slide Number Placeholder 5">
            <a:extLst>
              <a:ext uri="{FF2B5EF4-FFF2-40B4-BE49-F238E27FC236}">
                <a16:creationId xmlns:a16="http://schemas.microsoft.com/office/drawing/2014/main" id="{B1859D06-F2BF-7A4F-A208-0B940930059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9B96F8AB-84BC-E748-8EBD-18B6F815E6AC}" type="slidenum">
              <a:rPr lang="tr-TR" altLang="zh-TW" sz="1050">
                <a:latin typeface="Palatino Linotype" panose="02040502050505030304" pitchFamily="18" charset="0"/>
              </a:rPr>
              <a:pPr>
                <a:spcBef>
                  <a:spcPct val="0"/>
                </a:spcBef>
                <a:buClrTx/>
                <a:buSzTx/>
                <a:buFontTx/>
                <a:buNone/>
              </a:pPr>
              <a:t>14</a:t>
            </a:fld>
            <a:endParaRPr lang="tr-TR" altLang="zh-TW" sz="1050">
              <a:latin typeface="Palatino Linotype" panose="02040502050505030304" pitchFamily="18" charset="0"/>
            </a:endParaRPr>
          </a:p>
        </p:txBody>
      </p:sp>
      <p:sp>
        <p:nvSpPr>
          <p:cNvPr id="20483" name="Rectangle 4">
            <a:extLst>
              <a:ext uri="{FF2B5EF4-FFF2-40B4-BE49-F238E27FC236}">
                <a16:creationId xmlns:a16="http://schemas.microsoft.com/office/drawing/2014/main" id="{C135FCFB-D075-3046-B817-9EF2561F82F1}"/>
              </a:ext>
            </a:extLst>
          </p:cNvPr>
          <p:cNvSpPr>
            <a:spLocks noGrp="1" noChangeArrowheads="1"/>
          </p:cNvSpPr>
          <p:nvPr>
            <p:ph type="title" idx="4294967295"/>
          </p:nvPr>
        </p:nvSpPr>
        <p:spPr>
          <a:xfrm>
            <a:off x="0" y="365125"/>
            <a:ext cx="7886700" cy="1325563"/>
          </a:xfrm>
        </p:spPr>
        <p:txBody>
          <a:bodyPr/>
          <a:lstStyle/>
          <a:p>
            <a:pPr eaLnBrk="1" hangingPunct="1"/>
            <a:r>
              <a:rPr lang="en-US" altLang="zh-TW">
                <a:ea typeface="新細明體" panose="02020500000000000000" pitchFamily="18" charset="-120"/>
              </a:rPr>
              <a:t>Prediction: </a:t>
            </a:r>
            <a:r>
              <a:rPr lang="tr-TR" altLang="zh-TW"/>
              <a:t>Regression</a:t>
            </a:r>
          </a:p>
        </p:txBody>
      </p:sp>
      <p:sp>
        <p:nvSpPr>
          <p:cNvPr id="20485" name="Text Box 9">
            <a:extLst>
              <a:ext uri="{FF2B5EF4-FFF2-40B4-BE49-F238E27FC236}">
                <a16:creationId xmlns:a16="http://schemas.microsoft.com/office/drawing/2014/main" id="{FC557D18-2B42-CB4E-B12E-C91099AA214E}"/>
              </a:ext>
            </a:extLst>
          </p:cNvPr>
          <p:cNvSpPr txBox="1">
            <a:spLocks noChangeArrowheads="1"/>
          </p:cNvSpPr>
          <p:nvPr/>
        </p:nvSpPr>
        <p:spPr bwMode="auto">
          <a:xfrm>
            <a:off x="5813822" y="2942035"/>
            <a:ext cx="1317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tr-TR" altLang="zh-TW" sz="1800" i="1"/>
              <a:t>y </a:t>
            </a:r>
            <a:r>
              <a:rPr lang="tr-TR" altLang="zh-TW" sz="1800"/>
              <a:t>= </a:t>
            </a:r>
            <a:r>
              <a:rPr lang="tr-TR" altLang="zh-TW" sz="1800" i="1"/>
              <a:t>wx</a:t>
            </a:r>
            <a:r>
              <a:rPr lang="tr-TR" altLang="zh-TW" sz="1800"/>
              <a:t>+</a:t>
            </a:r>
            <a:r>
              <a:rPr lang="tr-TR" altLang="zh-TW" sz="1800" i="1"/>
              <a:t>w</a:t>
            </a:r>
            <a:r>
              <a:rPr lang="tr-TR" altLang="zh-TW" sz="1800" baseline="-25000"/>
              <a:t>0</a:t>
            </a:r>
            <a:endParaRPr lang="en-GB" altLang="zh-TW" sz="1800" baseline="-25000">
              <a:ea typeface="新細明體" panose="02020500000000000000" pitchFamily="18" charset="-120"/>
            </a:endParaRPr>
          </a:p>
        </p:txBody>
      </p:sp>
    </p:spTree>
    <p:extLst>
      <p:ext uri="{BB962C8B-B14F-4D97-AF65-F5344CB8AC3E}">
        <p14:creationId xmlns:p14="http://schemas.microsoft.com/office/powerpoint/2010/main" val="28862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D7BF0EC4-D338-9842-8F5E-B38A3F2CA36F}"/>
              </a:ext>
            </a:extLst>
          </p:cNvPr>
          <p:cNvSpPr>
            <a:spLocks noGrp="1" noChangeArrowheads="1"/>
          </p:cNvSpPr>
          <p:nvPr>
            <p:ph type="title"/>
          </p:nvPr>
        </p:nvSpPr>
        <p:spPr/>
        <p:txBody>
          <a:bodyPr/>
          <a:lstStyle/>
          <a:p>
            <a:pPr eaLnBrk="1" hangingPunct="1"/>
            <a:r>
              <a:rPr lang="en-US" altLang="zh-TW" dirty="0"/>
              <a:t>Regression Applications</a:t>
            </a:r>
          </a:p>
        </p:txBody>
      </p:sp>
      <p:sp>
        <p:nvSpPr>
          <p:cNvPr id="21507" name="Rectangle 3">
            <a:extLst>
              <a:ext uri="{FF2B5EF4-FFF2-40B4-BE49-F238E27FC236}">
                <a16:creationId xmlns:a16="http://schemas.microsoft.com/office/drawing/2014/main" id="{36AF423B-900E-8F43-A370-5FDBA98BF5CE}"/>
              </a:ext>
            </a:extLst>
          </p:cNvPr>
          <p:cNvSpPr>
            <a:spLocks noGrp="1" noChangeArrowheads="1"/>
          </p:cNvSpPr>
          <p:nvPr>
            <p:ph idx="1"/>
          </p:nvPr>
        </p:nvSpPr>
        <p:spPr>
          <a:xfrm>
            <a:off x="1485900" y="1826234"/>
            <a:ext cx="6172200" cy="1356122"/>
          </a:xfrm>
        </p:spPr>
        <p:txBody>
          <a:bodyPr>
            <a:normAutofit lnSpcReduction="10000"/>
          </a:bodyPr>
          <a:lstStyle/>
          <a:p>
            <a:pPr eaLnBrk="1" hangingPunct="1"/>
            <a:r>
              <a:rPr lang="en-US" altLang="zh-TW" dirty="0"/>
              <a:t>Navigating a car: Angle of the steering wheel (CMU </a:t>
            </a:r>
            <a:r>
              <a:rPr lang="en-US" altLang="zh-TW" dirty="0" err="1"/>
              <a:t>NavLab</a:t>
            </a:r>
            <a:r>
              <a:rPr lang="en-US" altLang="zh-TW" dirty="0"/>
              <a:t>)</a:t>
            </a:r>
          </a:p>
          <a:p>
            <a:pPr eaLnBrk="1" hangingPunct="1"/>
            <a:r>
              <a:rPr lang="en-US" altLang="zh-TW" dirty="0"/>
              <a:t>Kinematics of a robot arm</a:t>
            </a:r>
          </a:p>
        </p:txBody>
      </p:sp>
      <p:sp>
        <p:nvSpPr>
          <p:cNvPr id="21505" name="Slide Number Placeholder 4">
            <a:extLst>
              <a:ext uri="{FF2B5EF4-FFF2-40B4-BE49-F238E27FC236}">
                <a16:creationId xmlns:a16="http://schemas.microsoft.com/office/drawing/2014/main" id="{C4C41224-7724-BD4C-BF0A-FFAED6898FF9}"/>
              </a:ext>
            </a:extLst>
          </p:cNvPr>
          <p:cNvSpPr>
            <a:spLocks noGrp="1"/>
          </p:cNvSpPr>
          <p:nvPr>
            <p:ph type="sldNum" sz="quarter" idx="12"/>
          </p:nvPr>
        </p:nvSpPr>
        <p:spPr>
          <a:xfrm>
            <a:off x="6125766" y="5518547"/>
            <a:ext cx="1600200" cy="3429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86D31C66-3E93-C741-82B9-9C7C0E549E80}" type="slidenum">
              <a:rPr lang="en-US" altLang="zh-TW" sz="1050" smtClean="0">
                <a:latin typeface="Palatino Linotype" panose="02040502050505030304" pitchFamily="18" charset="0"/>
              </a:rPr>
              <a:pPr>
                <a:spcBef>
                  <a:spcPct val="0"/>
                </a:spcBef>
                <a:buClrTx/>
                <a:buSzTx/>
                <a:buFontTx/>
                <a:buNone/>
              </a:pPr>
              <a:t>15</a:t>
            </a:fld>
            <a:endParaRPr lang="en-US" altLang="zh-TW" sz="1050" dirty="0">
              <a:latin typeface="Palatino Linotype" panose="02040502050505030304" pitchFamily="18" charset="0"/>
            </a:endParaRPr>
          </a:p>
        </p:txBody>
      </p:sp>
      <p:sp>
        <p:nvSpPr>
          <p:cNvPr id="21508" name="Rectangle 8">
            <a:extLst>
              <a:ext uri="{FF2B5EF4-FFF2-40B4-BE49-F238E27FC236}">
                <a16:creationId xmlns:a16="http://schemas.microsoft.com/office/drawing/2014/main" id="{FFFB2561-A08D-6044-BDF7-3AF19B1352B6}"/>
              </a:ext>
            </a:extLst>
          </p:cNvPr>
          <p:cNvSpPr>
            <a:spLocks noChangeArrowheads="1"/>
          </p:cNvSpPr>
          <p:nvPr/>
        </p:nvSpPr>
        <p:spPr bwMode="auto">
          <a:xfrm>
            <a:off x="3815955" y="3320654"/>
            <a:ext cx="1674019"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buFont typeface="Wingdings" pitchFamily="2" charset="2"/>
              <a:buNone/>
            </a:pPr>
            <a:r>
              <a:rPr lang="en-US" altLang="zh-TW" sz="1800" i="1" dirty="0"/>
              <a:t>α</a:t>
            </a:r>
            <a:r>
              <a:rPr lang="en-US" altLang="zh-TW" sz="1500" baseline="-25000" dirty="0"/>
              <a:t>1</a:t>
            </a:r>
            <a:r>
              <a:rPr lang="en-US" altLang="zh-TW" sz="1800" dirty="0"/>
              <a:t>= </a:t>
            </a:r>
            <a:r>
              <a:rPr lang="en-US" altLang="zh-TW" sz="1800" i="1" dirty="0"/>
              <a:t>g</a:t>
            </a:r>
            <a:r>
              <a:rPr lang="en-US" altLang="zh-TW" sz="1500" baseline="-25000" dirty="0"/>
              <a:t>1</a:t>
            </a:r>
            <a:r>
              <a:rPr lang="en-US" altLang="zh-TW" sz="1800" dirty="0"/>
              <a:t>(</a:t>
            </a:r>
            <a:r>
              <a:rPr lang="en-US" altLang="zh-TW" sz="1800" i="1" dirty="0" err="1"/>
              <a:t>x</a:t>
            </a:r>
            <a:r>
              <a:rPr lang="en-US" altLang="zh-TW" sz="1800" dirty="0" err="1"/>
              <a:t>,</a:t>
            </a:r>
            <a:r>
              <a:rPr lang="en-US" altLang="zh-TW" sz="1800" i="1" dirty="0" err="1"/>
              <a:t>y</a:t>
            </a:r>
            <a:r>
              <a:rPr lang="en-US" altLang="zh-TW" sz="1800" dirty="0"/>
              <a:t>)</a:t>
            </a:r>
          </a:p>
          <a:p>
            <a:pPr eaLnBrk="1" hangingPunct="1">
              <a:buFont typeface="Wingdings" pitchFamily="2" charset="2"/>
              <a:buNone/>
            </a:pPr>
            <a:r>
              <a:rPr lang="en-US" altLang="zh-TW" sz="1800" i="1" dirty="0"/>
              <a:t>α</a:t>
            </a:r>
            <a:r>
              <a:rPr lang="en-US" altLang="zh-TW" sz="1500" baseline="-25000" dirty="0"/>
              <a:t>2</a:t>
            </a:r>
            <a:r>
              <a:rPr lang="en-US" altLang="zh-TW" sz="1800" dirty="0"/>
              <a:t>= </a:t>
            </a:r>
            <a:r>
              <a:rPr lang="en-US" altLang="zh-TW" sz="1800" i="1" dirty="0"/>
              <a:t>g</a:t>
            </a:r>
            <a:r>
              <a:rPr lang="en-US" altLang="zh-TW" sz="1500" baseline="-25000" dirty="0"/>
              <a:t>2</a:t>
            </a:r>
            <a:r>
              <a:rPr lang="en-US" altLang="zh-TW" sz="1800" dirty="0"/>
              <a:t>(</a:t>
            </a:r>
            <a:r>
              <a:rPr lang="en-US" altLang="zh-TW" sz="1800" i="1" dirty="0" err="1"/>
              <a:t>x</a:t>
            </a:r>
            <a:r>
              <a:rPr lang="en-US" altLang="zh-TW" sz="1800" dirty="0" err="1"/>
              <a:t>,</a:t>
            </a:r>
            <a:r>
              <a:rPr lang="en-US" altLang="zh-TW" sz="1800" i="1" dirty="0" err="1"/>
              <a:t>y</a:t>
            </a:r>
            <a:r>
              <a:rPr lang="en-US" altLang="zh-TW" sz="1800" dirty="0"/>
              <a:t>)</a:t>
            </a:r>
          </a:p>
        </p:txBody>
      </p:sp>
      <p:grpSp>
        <p:nvGrpSpPr>
          <p:cNvPr id="21509" name="Group 19">
            <a:extLst>
              <a:ext uri="{FF2B5EF4-FFF2-40B4-BE49-F238E27FC236}">
                <a16:creationId xmlns:a16="http://schemas.microsoft.com/office/drawing/2014/main" id="{1C278CF9-430C-B346-9885-1AF3C121010B}"/>
              </a:ext>
            </a:extLst>
          </p:cNvPr>
          <p:cNvGrpSpPr>
            <a:grpSpLocks/>
          </p:cNvGrpSpPr>
          <p:nvPr/>
        </p:nvGrpSpPr>
        <p:grpSpPr bwMode="auto">
          <a:xfrm>
            <a:off x="2195513" y="3320655"/>
            <a:ext cx="1781175" cy="1683544"/>
            <a:chOff x="930" y="2288"/>
            <a:chExt cx="1496" cy="1414"/>
          </a:xfrm>
        </p:grpSpPr>
        <p:sp>
          <p:nvSpPr>
            <p:cNvPr id="21510" name="Line 4">
              <a:extLst>
                <a:ext uri="{FF2B5EF4-FFF2-40B4-BE49-F238E27FC236}">
                  <a16:creationId xmlns:a16="http://schemas.microsoft.com/office/drawing/2014/main" id="{447E6351-AE15-B84E-BA57-0139EAE1730F}"/>
                </a:ext>
              </a:extLst>
            </p:cNvPr>
            <p:cNvSpPr>
              <a:spLocks noChangeShapeType="1"/>
            </p:cNvSpPr>
            <p:nvPr/>
          </p:nvSpPr>
          <p:spPr bwMode="auto">
            <a:xfrm>
              <a:off x="930" y="3702"/>
              <a:ext cx="771"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tLang="zh-MO" sz="1350" dirty="0"/>
            </a:p>
          </p:txBody>
        </p:sp>
        <p:sp>
          <p:nvSpPr>
            <p:cNvPr id="21511" name="Line 5">
              <a:extLst>
                <a:ext uri="{FF2B5EF4-FFF2-40B4-BE49-F238E27FC236}">
                  <a16:creationId xmlns:a16="http://schemas.microsoft.com/office/drawing/2014/main" id="{E552D62B-16C5-8844-9BAD-29AB8D518937}"/>
                </a:ext>
              </a:extLst>
            </p:cNvPr>
            <p:cNvSpPr>
              <a:spLocks noChangeShapeType="1"/>
            </p:cNvSpPr>
            <p:nvPr/>
          </p:nvSpPr>
          <p:spPr bwMode="auto">
            <a:xfrm flipV="1">
              <a:off x="1292" y="3158"/>
              <a:ext cx="681" cy="5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US" altLang="zh-MO" sz="1350" dirty="0"/>
            </a:p>
          </p:txBody>
        </p:sp>
        <p:sp>
          <p:nvSpPr>
            <p:cNvPr id="21512" name="Line 6">
              <a:extLst>
                <a:ext uri="{FF2B5EF4-FFF2-40B4-BE49-F238E27FC236}">
                  <a16:creationId xmlns:a16="http://schemas.microsoft.com/office/drawing/2014/main" id="{64715B3B-E3CF-9948-BFCE-85E03FA074CA}"/>
                </a:ext>
              </a:extLst>
            </p:cNvPr>
            <p:cNvSpPr>
              <a:spLocks noChangeShapeType="1"/>
            </p:cNvSpPr>
            <p:nvPr/>
          </p:nvSpPr>
          <p:spPr bwMode="auto">
            <a:xfrm flipH="1" flipV="1">
              <a:off x="1701" y="2523"/>
              <a:ext cx="271" cy="635"/>
            </a:xfrm>
            <a:prstGeom prst="line">
              <a:avLst/>
            </a:prstGeom>
            <a:noFill/>
            <a:ln w="28575">
              <a:solidFill>
                <a:schemeClr val="tx1"/>
              </a:solidFill>
              <a:round/>
              <a:headEnd/>
              <a:tailEnd type="oval" w="med" len="med"/>
            </a:ln>
            <a:extLst>
              <a:ext uri="{909E8E84-426E-40DD-AFC4-6F175D3DCCD1}">
                <a14:hiddenFill xmlns:a14="http://schemas.microsoft.com/office/drawing/2010/main">
                  <a:noFill/>
                </a14:hiddenFill>
              </a:ext>
            </a:extLst>
          </p:spPr>
          <p:txBody>
            <a:bodyPr/>
            <a:lstStyle/>
            <a:p>
              <a:endParaRPr lang="en-US" altLang="zh-MO" sz="1350" dirty="0"/>
            </a:p>
          </p:txBody>
        </p:sp>
        <p:sp>
          <p:nvSpPr>
            <p:cNvPr id="21513" name="Line 7">
              <a:extLst>
                <a:ext uri="{FF2B5EF4-FFF2-40B4-BE49-F238E27FC236}">
                  <a16:creationId xmlns:a16="http://schemas.microsoft.com/office/drawing/2014/main" id="{71D7231C-3091-1A49-BA33-0DC4F2CF71D3}"/>
                </a:ext>
              </a:extLst>
            </p:cNvPr>
            <p:cNvSpPr>
              <a:spLocks noChangeShapeType="1"/>
            </p:cNvSpPr>
            <p:nvPr/>
          </p:nvSpPr>
          <p:spPr bwMode="auto">
            <a:xfrm>
              <a:off x="1474" y="3158"/>
              <a:ext cx="952"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ltLang="zh-MO" sz="1350" dirty="0"/>
            </a:p>
          </p:txBody>
        </p:sp>
        <p:sp>
          <p:nvSpPr>
            <p:cNvPr id="21514" name="Rectangle 10">
              <a:extLst>
                <a:ext uri="{FF2B5EF4-FFF2-40B4-BE49-F238E27FC236}">
                  <a16:creationId xmlns:a16="http://schemas.microsoft.com/office/drawing/2014/main" id="{6DE64796-F906-B24E-8190-6D75A80375A6}"/>
                </a:ext>
              </a:extLst>
            </p:cNvPr>
            <p:cNvSpPr>
              <a:spLocks noChangeArrowheads="1"/>
            </p:cNvSpPr>
            <p:nvPr/>
          </p:nvSpPr>
          <p:spPr bwMode="auto">
            <a:xfrm>
              <a:off x="1655" y="3331"/>
              <a:ext cx="34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800" dirty="0"/>
                <a:t>α</a:t>
              </a:r>
              <a:r>
                <a:rPr lang="en-US" altLang="zh-TW" sz="1800" baseline="-25000" dirty="0"/>
                <a:t>1</a:t>
              </a:r>
            </a:p>
          </p:txBody>
        </p:sp>
        <p:sp>
          <p:nvSpPr>
            <p:cNvPr id="21515" name="Rectangle 11">
              <a:extLst>
                <a:ext uri="{FF2B5EF4-FFF2-40B4-BE49-F238E27FC236}">
                  <a16:creationId xmlns:a16="http://schemas.microsoft.com/office/drawing/2014/main" id="{390ACDE7-F18C-7B4A-8691-C5C28F258C60}"/>
                </a:ext>
              </a:extLst>
            </p:cNvPr>
            <p:cNvSpPr>
              <a:spLocks noChangeArrowheads="1"/>
            </p:cNvSpPr>
            <p:nvPr/>
          </p:nvSpPr>
          <p:spPr bwMode="auto">
            <a:xfrm>
              <a:off x="1973" y="2750"/>
              <a:ext cx="34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800" dirty="0"/>
                <a:t>α</a:t>
              </a:r>
              <a:r>
                <a:rPr lang="en-US" altLang="zh-TW" sz="1800" baseline="-25000" dirty="0"/>
                <a:t>2</a:t>
              </a:r>
            </a:p>
          </p:txBody>
        </p:sp>
        <p:sp>
          <p:nvSpPr>
            <p:cNvPr id="21516" name="Arc 15">
              <a:extLst>
                <a:ext uri="{FF2B5EF4-FFF2-40B4-BE49-F238E27FC236}">
                  <a16:creationId xmlns:a16="http://schemas.microsoft.com/office/drawing/2014/main" id="{90040D9E-CC59-BE44-87D9-FFF9C6C98A25}"/>
                </a:ext>
              </a:extLst>
            </p:cNvPr>
            <p:cNvSpPr>
              <a:spLocks/>
            </p:cNvSpPr>
            <p:nvPr/>
          </p:nvSpPr>
          <p:spPr bwMode="auto">
            <a:xfrm>
              <a:off x="1927" y="3067"/>
              <a:ext cx="137" cy="9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MO" sz="1350" dirty="0"/>
            </a:p>
          </p:txBody>
        </p:sp>
        <p:sp>
          <p:nvSpPr>
            <p:cNvPr id="21517" name="Arc 16">
              <a:extLst>
                <a:ext uri="{FF2B5EF4-FFF2-40B4-BE49-F238E27FC236}">
                  <a16:creationId xmlns:a16="http://schemas.microsoft.com/office/drawing/2014/main" id="{82E98D7B-0DCC-4142-BD9F-76B5C236F9D0}"/>
                </a:ext>
              </a:extLst>
            </p:cNvPr>
            <p:cNvSpPr>
              <a:spLocks/>
            </p:cNvSpPr>
            <p:nvPr/>
          </p:nvSpPr>
          <p:spPr bwMode="auto">
            <a:xfrm>
              <a:off x="1474" y="3566"/>
              <a:ext cx="136" cy="13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ltLang="zh-MO" sz="1350" dirty="0"/>
            </a:p>
          </p:txBody>
        </p:sp>
        <p:sp>
          <p:nvSpPr>
            <p:cNvPr id="21518" name="Rectangle 17">
              <a:extLst>
                <a:ext uri="{FF2B5EF4-FFF2-40B4-BE49-F238E27FC236}">
                  <a16:creationId xmlns:a16="http://schemas.microsoft.com/office/drawing/2014/main" id="{536F9899-CEDE-5F40-A41B-6E37FF3B191C}"/>
                </a:ext>
              </a:extLst>
            </p:cNvPr>
            <p:cNvSpPr>
              <a:spLocks noChangeArrowheads="1"/>
            </p:cNvSpPr>
            <p:nvPr/>
          </p:nvSpPr>
          <p:spPr bwMode="auto">
            <a:xfrm>
              <a:off x="1111" y="2288"/>
              <a:ext cx="536"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800" dirty="0"/>
                <a:t>(</a:t>
              </a:r>
              <a:r>
                <a:rPr lang="en-US" altLang="zh-TW" sz="1800" i="1" dirty="0" err="1"/>
                <a:t>x</a:t>
              </a:r>
              <a:r>
                <a:rPr lang="en-US" altLang="zh-TW" sz="1800" dirty="0" err="1"/>
                <a:t>,</a:t>
              </a:r>
              <a:r>
                <a:rPr lang="en-US" altLang="zh-TW" sz="1800" i="1" dirty="0" err="1"/>
                <a:t>y</a:t>
              </a:r>
              <a:r>
                <a:rPr lang="en-US" altLang="zh-TW" sz="1800" dirty="0"/>
                <a:t>)</a:t>
              </a:r>
            </a:p>
          </p:txBody>
        </p:sp>
      </p:grpSp>
    </p:spTree>
    <p:extLst>
      <p:ext uri="{BB962C8B-B14F-4D97-AF65-F5344CB8AC3E}">
        <p14:creationId xmlns:p14="http://schemas.microsoft.com/office/powerpoint/2010/main" val="2255552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C906591-BDD7-5041-A9D9-5080FF6EC751}"/>
              </a:ext>
            </a:extLst>
          </p:cNvPr>
          <p:cNvSpPr>
            <a:spLocks noGrp="1" noChangeArrowheads="1"/>
          </p:cNvSpPr>
          <p:nvPr>
            <p:ph type="title"/>
          </p:nvPr>
        </p:nvSpPr>
        <p:spPr>
          <a:xfrm>
            <a:off x="1494235" y="1214438"/>
            <a:ext cx="6172200" cy="714375"/>
          </a:xfrm>
        </p:spPr>
        <p:txBody>
          <a:bodyPr/>
          <a:lstStyle/>
          <a:p>
            <a:pPr eaLnBrk="1" hangingPunct="1"/>
            <a:r>
              <a:rPr lang="tr-TR" altLang="zh-TW"/>
              <a:t>Supervised Learning: Uses</a:t>
            </a:r>
          </a:p>
        </p:txBody>
      </p:sp>
      <p:sp>
        <p:nvSpPr>
          <p:cNvPr id="22531" name="Rectangle 3">
            <a:extLst>
              <a:ext uri="{FF2B5EF4-FFF2-40B4-BE49-F238E27FC236}">
                <a16:creationId xmlns:a16="http://schemas.microsoft.com/office/drawing/2014/main" id="{5B0B7D58-2FD9-1C42-A195-FB54236F9EBE}"/>
              </a:ext>
            </a:extLst>
          </p:cNvPr>
          <p:cNvSpPr>
            <a:spLocks noGrp="1" noChangeArrowheads="1"/>
          </p:cNvSpPr>
          <p:nvPr>
            <p:ph idx="1"/>
          </p:nvPr>
        </p:nvSpPr>
        <p:spPr>
          <a:xfrm>
            <a:off x="628650" y="2226469"/>
            <a:ext cx="3752850" cy="3263504"/>
          </a:xfrm>
        </p:spPr>
        <p:txBody>
          <a:bodyPr>
            <a:normAutofit fontScale="77500" lnSpcReduction="20000"/>
          </a:bodyPr>
          <a:lstStyle/>
          <a:p>
            <a:pPr eaLnBrk="1" hangingPunct="1"/>
            <a:r>
              <a:rPr lang="tr-TR" altLang="zh-TW" b="1" dirty="0" err="1">
                <a:solidFill>
                  <a:srgbClr val="FF0000"/>
                </a:solidFill>
              </a:rPr>
              <a:t>Prediction</a:t>
            </a:r>
            <a:r>
              <a:rPr lang="tr-TR" altLang="zh-TW" b="1" dirty="0">
                <a:solidFill>
                  <a:srgbClr val="FF0000"/>
                </a:solidFill>
              </a:rPr>
              <a:t> of </a:t>
            </a:r>
            <a:r>
              <a:rPr lang="tr-TR" altLang="zh-TW" b="1" dirty="0" err="1">
                <a:solidFill>
                  <a:srgbClr val="FF0000"/>
                </a:solidFill>
              </a:rPr>
              <a:t>future</a:t>
            </a:r>
            <a:r>
              <a:rPr lang="tr-TR" altLang="zh-TW" b="1" dirty="0">
                <a:solidFill>
                  <a:srgbClr val="FF0000"/>
                </a:solidFill>
              </a:rPr>
              <a:t> </a:t>
            </a:r>
            <a:r>
              <a:rPr lang="tr-TR" altLang="zh-TW" b="1" dirty="0" err="1">
                <a:solidFill>
                  <a:srgbClr val="FF0000"/>
                </a:solidFill>
              </a:rPr>
              <a:t>cases</a:t>
            </a:r>
            <a:r>
              <a:rPr lang="tr-TR" altLang="zh-TW" b="1" dirty="0">
                <a:solidFill>
                  <a:srgbClr val="FF0000"/>
                </a:solidFill>
              </a:rPr>
              <a:t>: </a:t>
            </a:r>
            <a:r>
              <a:rPr lang="tr-TR" altLang="zh-TW" dirty="0" err="1"/>
              <a:t>Use</a:t>
            </a:r>
            <a:r>
              <a:rPr lang="tr-TR" altLang="zh-TW" dirty="0"/>
              <a:t> </a:t>
            </a:r>
            <a:r>
              <a:rPr lang="tr-TR" altLang="zh-TW" dirty="0" err="1"/>
              <a:t>the</a:t>
            </a:r>
            <a:r>
              <a:rPr lang="tr-TR" altLang="zh-TW" dirty="0"/>
              <a:t> </a:t>
            </a:r>
            <a:r>
              <a:rPr lang="tr-TR" altLang="zh-TW" dirty="0" err="1"/>
              <a:t>rule</a:t>
            </a:r>
            <a:r>
              <a:rPr lang="tr-TR" altLang="zh-TW" dirty="0"/>
              <a:t> </a:t>
            </a:r>
            <a:r>
              <a:rPr lang="tr-TR" altLang="zh-TW" dirty="0" err="1"/>
              <a:t>to</a:t>
            </a:r>
            <a:r>
              <a:rPr lang="tr-TR" altLang="zh-TW" dirty="0"/>
              <a:t> </a:t>
            </a:r>
            <a:r>
              <a:rPr lang="tr-TR" altLang="zh-TW" dirty="0" err="1"/>
              <a:t>predict</a:t>
            </a:r>
            <a:r>
              <a:rPr lang="tr-TR" altLang="zh-TW" dirty="0"/>
              <a:t> </a:t>
            </a:r>
            <a:r>
              <a:rPr lang="tr-TR" altLang="zh-TW" dirty="0" err="1"/>
              <a:t>the</a:t>
            </a:r>
            <a:r>
              <a:rPr lang="tr-TR" altLang="zh-TW" dirty="0"/>
              <a:t> </a:t>
            </a:r>
            <a:r>
              <a:rPr lang="tr-TR" altLang="zh-TW" dirty="0" err="1"/>
              <a:t>output</a:t>
            </a:r>
            <a:r>
              <a:rPr lang="tr-TR" altLang="zh-TW" dirty="0"/>
              <a:t> </a:t>
            </a:r>
            <a:r>
              <a:rPr lang="tr-TR" altLang="zh-TW" dirty="0" err="1"/>
              <a:t>for</a:t>
            </a:r>
            <a:r>
              <a:rPr lang="tr-TR" altLang="zh-TW" dirty="0"/>
              <a:t> </a:t>
            </a:r>
            <a:r>
              <a:rPr lang="tr-TR" altLang="zh-TW" dirty="0" err="1"/>
              <a:t>future</a:t>
            </a:r>
            <a:r>
              <a:rPr lang="tr-TR" altLang="zh-TW" dirty="0"/>
              <a:t> </a:t>
            </a:r>
            <a:r>
              <a:rPr lang="tr-TR" altLang="zh-TW" dirty="0" err="1"/>
              <a:t>inputs</a:t>
            </a:r>
            <a:endParaRPr lang="tr-TR" altLang="zh-TW" dirty="0"/>
          </a:p>
          <a:p>
            <a:pPr eaLnBrk="1" hangingPunct="1"/>
            <a:r>
              <a:rPr lang="tr-TR" altLang="zh-TW" b="1" dirty="0">
                <a:solidFill>
                  <a:srgbClr val="FF0000"/>
                </a:solidFill>
              </a:rPr>
              <a:t>Knowledge </a:t>
            </a:r>
            <a:r>
              <a:rPr lang="tr-TR" altLang="zh-TW" b="1" dirty="0" err="1">
                <a:solidFill>
                  <a:srgbClr val="FF0000"/>
                </a:solidFill>
              </a:rPr>
              <a:t>extraction</a:t>
            </a:r>
            <a:r>
              <a:rPr lang="tr-TR" altLang="zh-TW" b="1" dirty="0">
                <a:solidFill>
                  <a:srgbClr val="FF0000"/>
                </a:solidFill>
              </a:rPr>
              <a:t>: </a:t>
            </a:r>
            <a:r>
              <a:rPr lang="tr-TR" altLang="zh-TW" dirty="0" err="1"/>
              <a:t>The</a:t>
            </a:r>
            <a:r>
              <a:rPr lang="tr-TR" altLang="zh-TW" dirty="0"/>
              <a:t> </a:t>
            </a:r>
            <a:r>
              <a:rPr lang="tr-TR" altLang="zh-TW" dirty="0" err="1"/>
              <a:t>rule</a:t>
            </a:r>
            <a:r>
              <a:rPr lang="tr-TR" altLang="zh-TW" dirty="0"/>
              <a:t> is </a:t>
            </a:r>
            <a:r>
              <a:rPr lang="tr-TR" altLang="zh-TW" dirty="0" err="1"/>
              <a:t>easy</a:t>
            </a:r>
            <a:r>
              <a:rPr lang="tr-TR" altLang="zh-TW" dirty="0"/>
              <a:t> </a:t>
            </a:r>
            <a:r>
              <a:rPr lang="tr-TR" altLang="zh-TW" dirty="0" err="1"/>
              <a:t>to</a:t>
            </a:r>
            <a:r>
              <a:rPr lang="tr-TR" altLang="zh-TW" dirty="0"/>
              <a:t> </a:t>
            </a:r>
            <a:r>
              <a:rPr lang="tr-TR" altLang="zh-TW" dirty="0" err="1"/>
              <a:t>understand</a:t>
            </a:r>
            <a:endParaRPr lang="tr-TR" altLang="zh-TW" dirty="0"/>
          </a:p>
          <a:p>
            <a:pPr eaLnBrk="1" hangingPunct="1"/>
            <a:r>
              <a:rPr lang="tr-TR" altLang="zh-TW" b="1" dirty="0" err="1">
                <a:solidFill>
                  <a:srgbClr val="FF0000"/>
                </a:solidFill>
              </a:rPr>
              <a:t>Compression</a:t>
            </a:r>
            <a:r>
              <a:rPr lang="tr-TR" altLang="zh-TW" b="1" dirty="0">
                <a:solidFill>
                  <a:srgbClr val="FF0000"/>
                </a:solidFill>
              </a:rPr>
              <a:t>: </a:t>
            </a:r>
            <a:r>
              <a:rPr lang="tr-TR" altLang="zh-TW" dirty="0" err="1"/>
              <a:t>The</a:t>
            </a:r>
            <a:r>
              <a:rPr lang="tr-TR" altLang="zh-TW" dirty="0"/>
              <a:t> </a:t>
            </a:r>
            <a:r>
              <a:rPr lang="tr-TR" altLang="zh-TW" dirty="0" err="1"/>
              <a:t>rule</a:t>
            </a:r>
            <a:r>
              <a:rPr lang="tr-TR" altLang="zh-TW" dirty="0"/>
              <a:t> is </a:t>
            </a:r>
            <a:r>
              <a:rPr lang="tr-TR" altLang="zh-TW" dirty="0" err="1"/>
              <a:t>simpler</a:t>
            </a:r>
            <a:r>
              <a:rPr lang="tr-TR" altLang="zh-TW" dirty="0"/>
              <a:t> </a:t>
            </a:r>
            <a:r>
              <a:rPr lang="tr-TR" altLang="zh-TW" dirty="0" err="1"/>
              <a:t>than</a:t>
            </a:r>
            <a:r>
              <a:rPr lang="tr-TR" altLang="zh-TW" dirty="0"/>
              <a:t> </a:t>
            </a:r>
            <a:r>
              <a:rPr lang="tr-TR" altLang="zh-TW" dirty="0" err="1"/>
              <a:t>the</a:t>
            </a:r>
            <a:r>
              <a:rPr lang="tr-TR" altLang="zh-TW" dirty="0"/>
              <a:t> data it </a:t>
            </a:r>
            <a:r>
              <a:rPr lang="tr-TR" altLang="zh-TW" dirty="0" err="1"/>
              <a:t>explains</a:t>
            </a:r>
            <a:endParaRPr lang="tr-TR" altLang="zh-TW" dirty="0"/>
          </a:p>
          <a:p>
            <a:pPr eaLnBrk="1" hangingPunct="1"/>
            <a:r>
              <a:rPr lang="tr-TR" altLang="zh-TW" b="1" dirty="0" err="1">
                <a:solidFill>
                  <a:srgbClr val="FF0000"/>
                </a:solidFill>
              </a:rPr>
              <a:t>Outlier</a:t>
            </a:r>
            <a:r>
              <a:rPr lang="tr-TR" altLang="zh-TW" b="1" dirty="0">
                <a:solidFill>
                  <a:srgbClr val="FF0000"/>
                </a:solidFill>
              </a:rPr>
              <a:t> </a:t>
            </a:r>
            <a:r>
              <a:rPr lang="tr-TR" altLang="zh-TW" b="1" dirty="0" err="1">
                <a:solidFill>
                  <a:srgbClr val="FF0000"/>
                </a:solidFill>
              </a:rPr>
              <a:t>detection</a:t>
            </a:r>
            <a:r>
              <a:rPr lang="tr-TR" altLang="zh-TW" b="1" dirty="0">
                <a:solidFill>
                  <a:srgbClr val="FF0000"/>
                </a:solidFill>
              </a:rPr>
              <a:t>: </a:t>
            </a:r>
            <a:r>
              <a:rPr lang="tr-TR" altLang="zh-TW" dirty="0" err="1"/>
              <a:t>Exceptions</a:t>
            </a:r>
            <a:r>
              <a:rPr lang="tr-TR" altLang="zh-TW" dirty="0"/>
              <a:t> </a:t>
            </a:r>
            <a:r>
              <a:rPr lang="tr-TR" altLang="zh-TW" dirty="0" err="1"/>
              <a:t>that</a:t>
            </a:r>
            <a:r>
              <a:rPr lang="tr-TR" altLang="zh-TW" dirty="0"/>
              <a:t> </a:t>
            </a:r>
            <a:r>
              <a:rPr lang="tr-TR" altLang="zh-TW" dirty="0" err="1"/>
              <a:t>are</a:t>
            </a:r>
            <a:r>
              <a:rPr lang="tr-TR" altLang="zh-TW" dirty="0"/>
              <a:t> not </a:t>
            </a:r>
            <a:r>
              <a:rPr lang="tr-TR" altLang="zh-TW" dirty="0" err="1"/>
              <a:t>covered</a:t>
            </a:r>
            <a:r>
              <a:rPr lang="tr-TR" altLang="zh-TW" dirty="0"/>
              <a:t> </a:t>
            </a:r>
            <a:r>
              <a:rPr lang="tr-TR" altLang="zh-TW" dirty="0" err="1"/>
              <a:t>by</a:t>
            </a:r>
            <a:r>
              <a:rPr lang="tr-TR" altLang="zh-TW" dirty="0"/>
              <a:t> </a:t>
            </a:r>
            <a:r>
              <a:rPr lang="tr-TR" altLang="zh-TW" dirty="0" err="1"/>
              <a:t>the</a:t>
            </a:r>
            <a:r>
              <a:rPr lang="tr-TR" altLang="zh-TW" dirty="0"/>
              <a:t> </a:t>
            </a:r>
            <a:r>
              <a:rPr lang="tr-TR" altLang="zh-TW" dirty="0" err="1"/>
              <a:t>rule</a:t>
            </a:r>
            <a:r>
              <a:rPr lang="tr-TR" altLang="zh-TW" dirty="0"/>
              <a:t>, </a:t>
            </a:r>
            <a:r>
              <a:rPr lang="tr-TR" altLang="zh-TW" dirty="0" err="1"/>
              <a:t>e.g</a:t>
            </a:r>
            <a:r>
              <a:rPr lang="tr-TR" altLang="zh-TW" dirty="0"/>
              <a:t>., </a:t>
            </a:r>
            <a:r>
              <a:rPr lang="tr-TR" altLang="zh-TW" dirty="0" err="1"/>
              <a:t>fraud</a:t>
            </a:r>
            <a:endParaRPr lang="tr-TR" altLang="zh-TW" dirty="0"/>
          </a:p>
        </p:txBody>
      </p:sp>
      <p:sp>
        <p:nvSpPr>
          <p:cNvPr id="22529" name="Slide Number Placeholder 4">
            <a:extLst>
              <a:ext uri="{FF2B5EF4-FFF2-40B4-BE49-F238E27FC236}">
                <a16:creationId xmlns:a16="http://schemas.microsoft.com/office/drawing/2014/main" id="{D94AEBAF-2215-594C-AE09-9758671FA4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290AE615-9FC3-A945-8A4A-B3B95D3185A4}" type="slidenum">
              <a:rPr lang="tr-TR" altLang="zh-TW" sz="1050">
                <a:latin typeface="Palatino Linotype" panose="02040502050505030304" pitchFamily="18" charset="0"/>
              </a:rPr>
              <a:pPr>
                <a:spcBef>
                  <a:spcPct val="0"/>
                </a:spcBef>
                <a:buClrTx/>
                <a:buSzTx/>
                <a:buFontTx/>
                <a:buNone/>
              </a:pPr>
              <a:t>16</a:t>
            </a:fld>
            <a:endParaRPr lang="tr-TR" altLang="zh-TW" sz="1050">
              <a:latin typeface="Palatino Linotype" panose="02040502050505030304" pitchFamily="18" charset="0"/>
            </a:endParaRPr>
          </a:p>
        </p:txBody>
      </p:sp>
      <p:sp>
        <p:nvSpPr>
          <p:cNvPr id="22532" name="TextBox 4">
            <a:extLst>
              <a:ext uri="{FF2B5EF4-FFF2-40B4-BE49-F238E27FC236}">
                <a16:creationId xmlns:a16="http://schemas.microsoft.com/office/drawing/2014/main" id="{D75B096D-A646-274B-92D1-052A93A0332F}"/>
              </a:ext>
            </a:extLst>
          </p:cNvPr>
          <p:cNvSpPr txBox="1">
            <a:spLocks noChangeArrowheads="1"/>
          </p:cNvSpPr>
          <p:nvPr/>
        </p:nvSpPr>
        <p:spPr bwMode="auto">
          <a:xfrm>
            <a:off x="1410891" y="1875235"/>
            <a:ext cx="63757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a:latin typeface="Palatino Linotype" panose="02040502050505030304" pitchFamily="18" charset="0"/>
                <a:ea typeface="新細明體" panose="02020500000000000000" pitchFamily="18" charset="-120"/>
              </a:rPr>
              <a:t>Example: decision trees tools that create rules</a:t>
            </a:r>
          </a:p>
        </p:txBody>
      </p:sp>
      <p:pic>
        <p:nvPicPr>
          <p:cNvPr id="2" name="图片 1"/>
          <p:cNvPicPr>
            <a:picLocks noChangeAspect="1"/>
          </p:cNvPicPr>
          <p:nvPr/>
        </p:nvPicPr>
        <p:blipFill>
          <a:blip r:embed="rId2"/>
          <a:stretch>
            <a:fillRect/>
          </a:stretch>
        </p:blipFill>
        <p:spPr>
          <a:xfrm>
            <a:off x="4445876" y="2329150"/>
            <a:ext cx="4485290" cy="3363968"/>
          </a:xfrm>
          <a:prstGeom prst="rect">
            <a:avLst/>
          </a:prstGeom>
        </p:spPr>
      </p:pic>
    </p:spTree>
    <p:extLst>
      <p:ext uri="{BB962C8B-B14F-4D97-AF65-F5344CB8AC3E}">
        <p14:creationId xmlns:p14="http://schemas.microsoft.com/office/powerpoint/2010/main" val="129954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14230FDC-DD57-E748-B214-0E441DCD981C}"/>
              </a:ext>
            </a:extLst>
          </p:cNvPr>
          <p:cNvSpPr>
            <a:spLocks noGrp="1" noChangeArrowheads="1"/>
          </p:cNvSpPr>
          <p:nvPr>
            <p:ph type="title"/>
          </p:nvPr>
        </p:nvSpPr>
        <p:spPr/>
        <p:txBody>
          <a:bodyPr/>
          <a:lstStyle/>
          <a:p>
            <a:pPr eaLnBrk="1" hangingPunct="1"/>
            <a:r>
              <a:rPr lang="en-US" altLang="zh-TW" dirty="0"/>
              <a:t>Unsupervised Learning</a:t>
            </a:r>
          </a:p>
        </p:txBody>
      </p:sp>
      <p:sp>
        <p:nvSpPr>
          <p:cNvPr id="23555" name="Rectangle 3">
            <a:extLst>
              <a:ext uri="{FF2B5EF4-FFF2-40B4-BE49-F238E27FC236}">
                <a16:creationId xmlns:a16="http://schemas.microsoft.com/office/drawing/2014/main" id="{E86C9C50-AD2F-CE4E-8C55-5824C16C3604}"/>
              </a:ext>
            </a:extLst>
          </p:cNvPr>
          <p:cNvSpPr>
            <a:spLocks noGrp="1" noChangeArrowheads="1"/>
          </p:cNvSpPr>
          <p:nvPr>
            <p:ph idx="1"/>
          </p:nvPr>
        </p:nvSpPr>
        <p:spPr>
          <a:xfrm>
            <a:off x="454172" y="1469135"/>
            <a:ext cx="8061178" cy="2052492"/>
          </a:xfrm>
        </p:spPr>
        <p:txBody>
          <a:bodyPr>
            <a:normAutofit fontScale="92500"/>
          </a:bodyPr>
          <a:lstStyle/>
          <a:p>
            <a:pPr eaLnBrk="1" hangingPunct="1"/>
            <a:r>
              <a:rPr lang="en-US" altLang="zh-TW" dirty="0"/>
              <a:t>Learning “what normally happens”</a:t>
            </a:r>
          </a:p>
          <a:p>
            <a:pPr eaLnBrk="1" hangingPunct="1"/>
            <a:r>
              <a:rPr lang="en-US" altLang="zh-TW" dirty="0"/>
              <a:t>No output</a:t>
            </a:r>
          </a:p>
          <a:p>
            <a:pPr eaLnBrk="1" hangingPunct="1"/>
            <a:r>
              <a:rPr lang="en-US" altLang="zh-TW" dirty="0"/>
              <a:t>Clustering: Grouping similar instances</a:t>
            </a:r>
            <a:endParaRPr lang="en-US" altLang="zh-TW" dirty="0">
              <a:ea typeface="新細明體" panose="02020500000000000000" pitchFamily="18" charset="-120"/>
            </a:endParaRPr>
          </a:p>
          <a:p>
            <a:pPr eaLnBrk="1" hangingPunct="1"/>
            <a:r>
              <a:rPr lang="en-US" altLang="zh-TW" dirty="0">
                <a:ea typeface="新細明體" panose="02020500000000000000" pitchFamily="18" charset="-120"/>
              </a:rPr>
              <a:t>Other applications: Summarization, Association Analysis</a:t>
            </a:r>
            <a:endParaRPr lang="en-US" altLang="zh-TW" dirty="0"/>
          </a:p>
        </p:txBody>
      </p:sp>
      <p:sp>
        <p:nvSpPr>
          <p:cNvPr id="23553" name="Slide Number Placeholder 4">
            <a:extLst>
              <a:ext uri="{FF2B5EF4-FFF2-40B4-BE49-F238E27FC236}">
                <a16:creationId xmlns:a16="http://schemas.microsoft.com/office/drawing/2014/main" id="{F237F92E-8EA7-B749-8CCB-A914FB6FBBE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CE72F997-A191-D14D-AF84-1168B20C4A52}" type="slidenum">
              <a:rPr lang="en-US" altLang="zh-TW" sz="1050" smtClean="0">
                <a:latin typeface="Palatino Linotype" panose="02040502050505030304" pitchFamily="18" charset="0"/>
              </a:rPr>
              <a:pPr>
                <a:spcBef>
                  <a:spcPct val="0"/>
                </a:spcBef>
                <a:buClrTx/>
                <a:buSzTx/>
                <a:buFontTx/>
                <a:buNone/>
              </a:pPr>
              <a:t>17</a:t>
            </a:fld>
            <a:endParaRPr lang="en-US" altLang="zh-TW" sz="1050" dirty="0">
              <a:latin typeface="Palatino Linotype" panose="02040502050505030304" pitchFamily="18" charset="0"/>
            </a:endParaRPr>
          </a:p>
        </p:txBody>
      </p:sp>
      <p:pic>
        <p:nvPicPr>
          <p:cNvPr id="2" name="图片 1"/>
          <p:cNvPicPr>
            <a:picLocks noChangeAspect="1"/>
          </p:cNvPicPr>
          <p:nvPr/>
        </p:nvPicPr>
        <p:blipFill rotWithShape="1">
          <a:blip r:embed="rId2"/>
          <a:srcRect l="9172" t="7577" r="1586" b="7214"/>
          <a:stretch/>
        </p:blipFill>
        <p:spPr>
          <a:xfrm>
            <a:off x="5197838" y="4113136"/>
            <a:ext cx="3804273" cy="1840398"/>
          </a:xfrm>
          <a:prstGeom prst="rect">
            <a:avLst/>
          </a:prstGeom>
        </p:spPr>
      </p:pic>
      <p:sp>
        <p:nvSpPr>
          <p:cNvPr id="3" name="矩形 2"/>
          <p:cNvSpPr/>
          <p:nvPr/>
        </p:nvSpPr>
        <p:spPr>
          <a:xfrm>
            <a:off x="230114" y="3693267"/>
            <a:ext cx="4911115" cy="1384995"/>
          </a:xfrm>
          <a:prstGeom prst="rect">
            <a:avLst/>
          </a:prstGeom>
        </p:spPr>
        <p:txBody>
          <a:bodyPr wrap="square">
            <a:spAutoFit/>
          </a:bodyPr>
          <a:lstStyle/>
          <a:p>
            <a:r>
              <a:rPr lang="en-US" altLang="zh-TW" sz="2100" dirty="0"/>
              <a:t>Example applications</a:t>
            </a:r>
          </a:p>
          <a:p>
            <a:pPr lvl="1"/>
            <a:r>
              <a:rPr lang="en-US" altLang="zh-TW" sz="2100" dirty="0"/>
              <a:t>Customer segmentation in CRM</a:t>
            </a:r>
          </a:p>
          <a:p>
            <a:pPr lvl="1"/>
            <a:r>
              <a:rPr lang="en-US" altLang="zh-TW" sz="2100" dirty="0"/>
              <a:t>Image compression: Color quantization</a:t>
            </a:r>
          </a:p>
          <a:p>
            <a:pPr lvl="1"/>
            <a:r>
              <a:rPr lang="en-US" altLang="zh-TW" sz="2100" dirty="0"/>
              <a:t>Bioinformatics: Learning motifs</a:t>
            </a:r>
          </a:p>
        </p:txBody>
      </p:sp>
    </p:spTree>
    <p:extLst>
      <p:ext uri="{BB962C8B-B14F-4D97-AF65-F5344CB8AC3E}">
        <p14:creationId xmlns:p14="http://schemas.microsoft.com/office/powerpoint/2010/main" val="1073220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3721F656-E1B0-414A-9B11-6B0B0DF2CFE9}"/>
              </a:ext>
            </a:extLst>
          </p:cNvPr>
          <p:cNvSpPr>
            <a:spLocks noGrp="1" noChangeArrowheads="1"/>
          </p:cNvSpPr>
          <p:nvPr>
            <p:ph type="title"/>
          </p:nvPr>
        </p:nvSpPr>
        <p:spPr/>
        <p:txBody>
          <a:bodyPr/>
          <a:lstStyle/>
          <a:p>
            <a:pPr eaLnBrk="1" hangingPunct="1"/>
            <a:r>
              <a:rPr lang="en-GB" altLang="zh-TW" dirty="0"/>
              <a:t>Reinforcement Learning</a:t>
            </a:r>
          </a:p>
        </p:txBody>
      </p:sp>
      <p:sp>
        <p:nvSpPr>
          <p:cNvPr id="24579" name="Rectangle 3">
            <a:extLst>
              <a:ext uri="{FF2B5EF4-FFF2-40B4-BE49-F238E27FC236}">
                <a16:creationId xmlns:a16="http://schemas.microsoft.com/office/drawing/2014/main" id="{3B3EC39B-0585-C34C-AC11-C4720D08C7D7}"/>
              </a:ext>
            </a:extLst>
          </p:cNvPr>
          <p:cNvSpPr>
            <a:spLocks noGrp="1" noChangeArrowheads="1"/>
          </p:cNvSpPr>
          <p:nvPr>
            <p:ph idx="1"/>
          </p:nvPr>
        </p:nvSpPr>
        <p:spPr/>
        <p:txBody>
          <a:bodyPr>
            <a:normAutofit/>
          </a:bodyPr>
          <a:lstStyle/>
          <a:p>
            <a:pPr eaLnBrk="1" hangingPunct="1"/>
            <a:r>
              <a:rPr lang="en-GB" altLang="zh-TW" dirty="0">
                <a:ea typeface="新細明體" panose="02020500000000000000" pitchFamily="18" charset="-120"/>
              </a:rPr>
              <a:t>Topics:</a:t>
            </a:r>
          </a:p>
          <a:p>
            <a:pPr lvl="1" eaLnBrk="1" hangingPunct="1"/>
            <a:r>
              <a:rPr lang="en-GB" altLang="zh-TW" dirty="0">
                <a:ea typeface="新細明體" panose="02020500000000000000" pitchFamily="18" charset="-120"/>
              </a:rPr>
              <a:t>Policies</a:t>
            </a:r>
            <a:r>
              <a:rPr lang="en-GB" altLang="zh-TW" dirty="0"/>
              <a:t>: </a:t>
            </a:r>
            <a:r>
              <a:rPr lang="en-GB" altLang="zh-TW" dirty="0">
                <a:ea typeface="新細明體" panose="02020500000000000000" pitchFamily="18" charset="-120"/>
              </a:rPr>
              <a:t>what actions should an agent take in a particular situation</a:t>
            </a:r>
          </a:p>
          <a:p>
            <a:pPr lvl="1" eaLnBrk="1" hangingPunct="1"/>
            <a:r>
              <a:rPr lang="en-GB" altLang="zh-TW" dirty="0">
                <a:ea typeface="新細明體" panose="02020500000000000000" pitchFamily="18" charset="-120"/>
              </a:rPr>
              <a:t>Utility estimation: how good is a state (</a:t>
            </a:r>
            <a:r>
              <a:rPr lang="en-GB" altLang="zh-TW" dirty="0">
                <a:ea typeface="新細明體" panose="02020500000000000000" pitchFamily="18" charset="-120"/>
                <a:sym typeface="Wingdings" pitchFamily="2" charset="2"/>
              </a:rPr>
              <a:t>used by policy)</a:t>
            </a:r>
            <a:endParaRPr lang="en-GB" altLang="zh-TW" dirty="0"/>
          </a:p>
          <a:p>
            <a:pPr eaLnBrk="1" hangingPunct="1"/>
            <a:r>
              <a:rPr lang="en-GB" altLang="zh-TW" dirty="0"/>
              <a:t>No supervised output but delayed reward</a:t>
            </a:r>
          </a:p>
          <a:p>
            <a:pPr eaLnBrk="1" hangingPunct="1"/>
            <a:r>
              <a:rPr lang="en-GB" altLang="zh-TW" dirty="0"/>
              <a:t>Credit assignment problem</a:t>
            </a:r>
            <a:r>
              <a:rPr lang="en-GB" altLang="zh-TW" dirty="0">
                <a:ea typeface="新細明體" panose="02020500000000000000" pitchFamily="18" charset="-120"/>
              </a:rPr>
              <a:t> (what was responsible for the outcome) </a:t>
            </a:r>
          </a:p>
        </p:txBody>
      </p:sp>
      <p:sp>
        <p:nvSpPr>
          <p:cNvPr id="24577" name="Slide Number Placeholder 4">
            <a:extLst>
              <a:ext uri="{FF2B5EF4-FFF2-40B4-BE49-F238E27FC236}">
                <a16:creationId xmlns:a16="http://schemas.microsoft.com/office/drawing/2014/main" id="{4602B610-C957-C548-BA72-D5293BC749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E55AA836-8118-DF47-BA91-89EB2DE8BF2A}" type="slidenum">
              <a:rPr lang="en-GB" altLang="zh-TW" sz="1050" smtClean="0">
                <a:latin typeface="Palatino Linotype" panose="02040502050505030304" pitchFamily="18" charset="0"/>
              </a:rPr>
              <a:pPr>
                <a:spcBef>
                  <a:spcPct val="0"/>
                </a:spcBef>
                <a:buClrTx/>
                <a:buSzTx/>
                <a:buFontTx/>
                <a:buNone/>
              </a:pPr>
              <a:t>18</a:t>
            </a:fld>
            <a:endParaRPr lang="en-GB" altLang="zh-TW" sz="1050" dirty="0">
              <a:latin typeface="Palatino Linotype" panose="02040502050505030304" pitchFamily="18" charset="0"/>
            </a:endParaRPr>
          </a:p>
        </p:txBody>
      </p:sp>
      <p:pic>
        <p:nvPicPr>
          <p:cNvPr id="2" name="图片 1"/>
          <p:cNvPicPr>
            <a:picLocks noChangeAspect="1"/>
          </p:cNvPicPr>
          <p:nvPr/>
        </p:nvPicPr>
        <p:blipFill>
          <a:blip r:embed="rId2"/>
          <a:stretch>
            <a:fillRect/>
          </a:stretch>
        </p:blipFill>
        <p:spPr>
          <a:xfrm>
            <a:off x="4020206" y="4178606"/>
            <a:ext cx="5086842" cy="1719751"/>
          </a:xfrm>
          <a:prstGeom prst="rect">
            <a:avLst/>
          </a:prstGeom>
        </p:spPr>
      </p:pic>
      <p:sp>
        <p:nvSpPr>
          <p:cNvPr id="3" name="矩形 2"/>
          <p:cNvSpPr/>
          <p:nvPr/>
        </p:nvSpPr>
        <p:spPr>
          <a:xfrm>
            <a:off x="470503" y="4697464"/>
            <a:ext cx="4572000" cy="1200329"/>
          </a:xfrm>
          <a:prstGeom prst="rect">
            <a:avLst/>
          </a:prstGeom>
        </p:spPr>
        <p:txBody>
          <a:bodyPr>
            <a:spAutoFit/>
          </a:bodyPr>
          <a:lstStyle/>
          <a:p>
            <a:r>
              <a:rPr lang="en-GB" altLang="zh-TW" dirty="0">
                <a:ea typeface="新細明體" panose="02020500000000000000" pitchFamily="18" charset="-120"/>
              </a:rPr>
              <a:t>Applications: </a:t>
            </a:r>
            <a:endParaRPr lang="en-GB" altLang="zh-TW" dirty="0"/>
          </a:p>
          <a:p>
            <a:r>
              <a:rPr lang="en-GB" altLang="zh-TW" dirty="0"/>
              <a:t>Game playing</a:t>
            </a:r>
          </a:p>
          <a:p>
            <a:r>
              <a:rPr lang="en-GB" altLang="zh-TW" dirty="0"/>
              <a:t>Robot in a maze</a:t>
            </a:r>
          </a:p>
          <a:p>
            <a:r>
              <a:rPr lang="en-GB" altLang="zh-TW" dirty="0"/>
              <a:t>Multiple agents, partial observability, ...</a:t>
            </a:r>
          </a:p>
        </p:txBody>
      </p:sp>
    </p:spTree>
    <p:extLst>
      <p:ext uri="{BB962C8B-B14F-4D97-AF65-F5344CB8AC3E}">
        <p14:creationId xmlns:p14="http://schemas.microsoft.com/office/powerpoint/2010/main" val="383454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9DE5134F-F7C2-D44B-96B2-2FC9608B994A}"/>
              </a:ext>
            </a:extLst>
          </p:cNvPr>
          <p:cNvSpPr>
            <a:spLocks noGrp="1" noChangeArrowheads="1"/>
          </p:cNvSpPr>
          <p:nvPr>
            <p:ph type="title"/>
          </p:nvPr>
        </p:nvSpPr>
        <p:spPr/>
        <p:txBody>
          <a:bodyPr/>
          <a:lstStyle/>
          <a:p>
            <a:pPr eaLnBrk="1" hangingPunct="1"/>
            <a:r>
              <a:rPr lang="tr-TR" altLang="zh-TW"/>
              <a:t>Resources: Datasets</a:t>
            </a:r>
          </a:p>
        </p:txBody>
      </p:sp>
      <p:sp>
        <p:nvSpPr>
          <p:cNvPr id="25603" name="Rectangle 3">
            <a:extLst>
              <a:ext uri="{FF2B5EF4-FFF2-40B4-BE49-F238E27FC236}">
                <a16:creationId xmlns:a16="http://schemas.microsoft.com/office/drawing/2014/main" id="{C68F6BFF-BC1D-1E4E-9751-FFC19599F564}"/>
              </a:ext>
            </a:extLst>
          </p:cNvPr>
          <p:cNvSpPr>
            <a:spLocks noGrp="1" noChangeArrowheads="1"/>
          </p:cNvSpPr>
          <p:nvPr>
            <p:ph idx="1"/>
          </p:nvPr>
        </p:nvSpPr>
        <p:spPr/>
        <p:txBody>
          <a:bodyPr/>
          <a:lstStyle/>
          <a:p>
            <a:pPr eaLnBrk="1" hangingPunct="1"/>
            <a:r>
              <a:rPr lang="tr-TR" altLang="zh-TW"/>
              <a:t>UCI Repository: </a:t>
            </a:r>
            <a:r>
              <a:rPr lang="tr-TR" altLang="zh-TW" sz="1500">
                <a:solidFill>
                  <a:srgbClr val="3333FF"/>
                </a:solidFill>
                <a:hlinkClick r:id="rId2"/>
              </a:rPr>
              <a:t>http://www.ics.uci.edu/~mlearn/MLRepository.html</a:t>
            </a:r>
            <a:endParaRPr lang="tr-TR" altLang="zh-TW" sz="1500">
              <a:solidFill>
                <a:srgbClr val="3333FF"/>
              </a:solidFill>
            </a:endParaRPr>
          </a:p>
          <a:p>
            <a:pPr eaLnBrk="1" hangingPunct="1"/>
            <a:r>
              <a:rPr lang="tr-TR" altLang="zh-TW"/>
              <a:t>UCI KDD Archive: </a:t>
            </a:r>
            <a:r>
              <a:rPr lang="tr-TR" altLang="zh-TW" sz="1500">
                <a:hlinkClick r:id="rId3"/>
              </a:rPr>
              <a:t>http://kdd.ics.uci.edu/summary.data.application.html</a:t>
            </a:r>
            <a:endParaRPr lang="tr-TR" altLang="zh-TW" sz="1500"/>
          </a:p>
          <a:p>
            <a:pPr eaLnBrk="1" hangingPunct="1"/>
            <a:r>
              <a:rPr lang="tr-TR" altLang="zh-TW"/>
              <a:t>Statlib: </a:t>
            </a:r>
            <a:r>
              <a:rPr lang="tr-TR" altLang="zh-TW" sz="1500">
                <a:hlinkClick r:id="rId4"/>
              </a:rPr>
              <a:t>http://lib.stat.cmu.edu/</a:t>
            </a:r>
            <a:endParaRPr lang="tr-TR" altLang="zh-TW" sz="1500"/>
          </a:p>
          <a:p>
            <a:pPr eaLnBrk="1" hangingPunct="1"/>
            <a:r>
              <a:rPr lang="tr-TR" altLang="zh-TW"/>
              <a:t>Delve: </a:t>
            </a:r>
            <a:r>
              <a:rPr lang="tr-TR" altLang="zh-TW" sz="1500">
                <a:hlinkClick r:id="rId5"/>
              </a:rPr>
              <a:t>http://www.cs.utoronto.ca/~delve/</a:t>
            </a:r>
            <a:endParaRPr lang="tr-TR" altLang="zh-TW" sz="1500"/>
          </a:p>
        </p:txBody>
      </p:sp>
      <p:sp>
        <p:nvSpPr>
          <p:cNvPr id="25601" name="Slide Number Placeholder 4">
            <a:extLst>
              <a:ext uri="{FF2B5EF4-FFF2-40B4-BE49-F238E27FC236}">
                <a16:creationId xmlns:a16="http://schemas.microsoft.com/office/drawing/2014/main" id="{5696B597-18C9-BD4A-8BE5-D68104AE94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1DB4A4C0-B052-8647-A51C-184008DE74BB}" type="slidenum">
              <a:rPr lang="tr-TR" altLang="zh-TW" sz="1050">
                <a:latin typeface="Palatino Linotype" panose="02040502050505030304" pitchFamily="18" charset="0"/>
              </a:rPr>
              <a:pPr>
                <a:spcBef>
                  <a:spcPct val="0"/>
                </a:spcBef>
                <a:buClrTx/>
                <a:buSzTx/>
                <a:buFontTx/>
                <a:buNone/>
              </a:pPr>
              <a:t>19</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287584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233" y="1031190"/>
            <a:ext cx="7886700" cy="685042"/>
          </a:xfrm>
        </p:spPr>
        <p:txBody>
          <a:bodyPr anchor="ctr">
            <a:normAutofit/>
          </a:bodyPr>
          <a:lstStyle/>
          <a:p>
            <a:pPr algn="ctr"/>
            <a:r>
              <a:rPr kumimoji="1" lang="en-US" altLang="zh-CN" sz="3300"/>
              <a:t>Introduction</a:t>
            </a:r>
            <a:r>
              <a:rPr kumimoji="1" lang="zh-CN" altLang="en-US" sz="3300"/>
              <a:t> </a:t>
            </a:r>
            <a:r>
              <a:rPr kumimoji="1" lang="en-US" altLang="zh-CN" sz="3300"/>
              <a:t>to</a:t>
            </a:r>
            <a:r>
              <a:rPr kumimoji="1" lang="zh-CN" altLang="en-US" sz="3300"/>
              <a:t> </a:t>
            </a:r>
            <a:r>
              <a:rPr kumimoji="1" lang="en-US" altLang="zh-CN" sz="3300"/>
              <a:t>Machine</a:t>
            </a:r>
            <a:r>
              <a:rPr kumimoji="1" lang="zh-CN" altLang="en-US" sz="3300"/>
              <a:t> </a:t>
            </a:r>
            <a:r>
              <a:rPr kumimoji="1" lang="en-US" altLang="zh-CN" sz="3300"/>
              <a:t>Learning</a:t>
            </a:r>
            <a:endParaRPr kumimoji="1" lang="zh-CN" altLang="en-US" sz="3300"/>
          </a:p>
        </p:txBody>
      </p:sp>
      <p:sp>
        <p:nvSpPr>
          <p:cNvPr id="8" name="投影片編號版面配置區 7">
            <a:extLst>
              <a:ext uri="{FF2B5EF4-FFF2-40B4-BE49-F238E27FC236}">
                <a16:creationId xmlns:a16="http://schemas.microsoft.com/office/drawing/2014/main" id="{912A32AE-F3E7-8A42-B72D-E1D969941234}"/>
              </a:ext>
            </a:extLst>
          </p:cNvPr>
          <p:cNvSpPr>
            <a:spLocks noGrp="1"/>
          </p:cNvSpPr>
          <p:nvPr>
            <p:ph type="sldNum" sz="quarter" idx="12"/>
          </p:nvPr>
        </p:nvSpPr>
        <p:spPr/>
        <p:txBody>
          <a:bodyPr/>
          <a:lstStyle/>
          <a:p>
            <a:fld id="{AFE7FC83-13BA-D54D-9A9D-DC0A80A568EE}" type="slidenum">
              <a:rPr kumimoji="1" lang="zh-CN" altLang="en-US" smtClean="0"/>
              <a:t>2</a:t>
            </a:fld>
            <a:endParaRPr kumimoji="1" lang="zh-CN" altLang="en-US"/>
          </a:p>
        </p:txBody>
      </p:sp>
      <p:pic>
        <p:nvPicPr>
          <p:cNvPr id="3" name="圖片 2">
            <a:extLst>
              <a:ext uri="{FF2B5EF4-FFF2-40B4-BE49-F238E27FC236}">
                <a16:creationId xmlns:a16="http://schemas.microsoft.com/office/drawing/2014/main" id="{E31EB219-C7A2-BE46-A49D-FB83415A3323}"/>
              </a:ext>
            </a:extLst>
          </p:cNvPr>
          <p:cNvPicPr>
            <a:picLocks noChangeAspect="1"/>
          </p:cNvPicPr>
          <p:nvPr/>
        </p:nvPicPr>
        <p:blipFill>
          <a:blip r:embed="rId2"/>
          <a:stretch>
            <a:fillRect/>
          </a:stretch>
        </p:blipFill>
        <p:spPr>
          <a:xfrm>
            <a:off x="1286308" y="1944832"/>
            <a:ext cx="1209675" cy="1485900"/>
          </a:xfrm>
          <a:prstGeom prst="rect">
            <a:avLst/>
          </a:prstGeom>
        </p:spPr>
      </p:pic>
      <p:pic>
        <p:nvPicPr>
          <p:cNvPr id="4" name="圖片 3">
            <a:extLst>
              <a:ext uri="{FF2B5EF4-FFF2-40B4-BE49-F238E27FC236}">
                <a16:creationId xmlns:a16="http://schemas.microsoft.com/office/drawing/2014/main" id="{0D1949E8-5B0B-F840-B74F-E992E9F00B26}"/>
              </a:ext>
            </a:extLst>
          </p:cNvPr>
          <p:cNvPicPr>
            <a:picLocks noChangeAspect="1"/>
          </p:cNvPicPr>
          <p:nvPr/>
        </p:nvPicPr>
        <p:blipFill>
          <a:blip r:embed="rId3"/>
          <a:stretch>
            <a:fillRect/>
          </a:stretch>
        </p:blipFill>
        <p:spPr>
          <a:xfrm>
            <a:off x="3338945" y="2389562"/>
            <a:ext cx="1995055" cy="1041170"/>
          </a:xfrm>
          <a:prstGeom prst="rect">
            <a:avLst/>
          </a:prstGeom>
        </p:spPr>
      </p:pic>
      <p:pic>
        <p:nvPicPr>
          <p:cNvPr id="5" name="圖片 4">
            <a:extLst>
              <a:ext uri="{FF2B5EF4-FFF2-40B4-BE49-F238E27FC236}">
                <a16:creationId xmlns:a16="http://schemas.microsoft.com/office/drawing/2014/main" id="{79C972A6-3CC8-2147-8EFF-C75185A914F0}"/>
              </a:ext>
            </a:extLst>
          </p:cNvPr>
          <p:cNvPicPr>
            <a:picLocks noChangeAspect="1"/>
          </p:cNvPicPr>
          <p:nvPr/>
        </p:nvPicPr>
        <p:blipFill>
          <a:blip r:embed="rId4"/>
          <a:stretch>
            <a:fillRect/>
          </a:stretch>
        </p:blipFill>
        <p:spPr>
          <a:xfrm>
            <a:off x="6599076" y="1977303"/>
            <a:ext cx="2145740" cy="1420957"/>
          </a:xfrm>
          <a:prstGeom prst="rect">
            <a:avLst/>
          </a:prstGeom>
        </p:spPr>
      </p:pic>
      <p:pic>
        <p:nvPicPr>
          <p:cNvPr id="6" name="圖片 5">
            <a:extLst>
              <a:ext uri="{FF2B5EF4-FFF2-40B4-BE49-F238E27FC236}">
                <a16:creationId xmlns:a16="http://schemas.microsoft.com/office/drawing/2014/main" id="{A1BDA7E5-0FF3-0649-88B0-125F303C6425}"/>
              </a:ext>
            </a:extLst>
          </p:cNvPr>
          <p:cNvPicPr>
            <a:picLocks noChangeAspect="1"/>
          </p:cNvPicPr>
          <p:nvPr/>
        </p:nvPicPr>
        <p:blipFill>
          <a:blip r:embed="rId5"/>
          <a:stretch>
            <a:fillRect/>
          </a:stretch>
        </p:blipFill>
        <p:spPr>
          <a:xfrm>
            <a:off x="686233" y="4221236"/>
            <a:ext cx="2786062" cy="1029204"/>
          </a:xfrm>
          <a:prstGeom prst="rect">
            <a:avLst/>
          </a:prstGeom>
        </p:spPr>
      </p:pic>
      <p:pic>
        <p:nvPicPr>
          <p:cNvPr id="7" name="圖片 6">
            <a:extLst>
              <a:ext uri="{FF2B5EF4-FFF2-40B4-BE49-F238E27FC236}">
                <a16:creationId xmlns:a16="http://schemas.microsoft.com/office/drawing/2014/main" id="{E69DE33F-846F-9A4B-90B2-C3C186DBE06D}"/>
              </a:ext>
            </a:extLst>
          </p:cNvPr>
          <p:cNvPicPr>
            <a:picLocks noChangeAspect="1"/>
          </p:cNvPicPr>
          <p:nvPr/>
        </p:nvPicPr>
        <p:blipFill>
          <a:blip r:embed="rId6"/>
          <a:stretch>
            <a:fillRect/>
          </a:stretch>
        </p:blipFill>
        <p:spPr>
          <a:xfrm>
            <a:off x="4455968" y="3708626"/>
            <a:ext cx="2720687" cy="1811978"/>
          </a:xfrm>
          <a:prstGeom prst="rect">
            <a:avLst/>
          </a:prstGeom>
        </p:spPr>
      </p:pic>
    </p:spTree>
    <p:extLst>
      <p:ext uri="{BB962C8B-B14F-4D97-AF65-F5344CB8AC3E}">
        <p14:creationId xmlns:p14="http://schemas.microsoft.com/office/powerpoint/2010/main" val="942190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76F4A8FB-6329-0E42-BF56-5158D315C3D9}"/>
              </a:ext>
            </a:extLst>
          </p:cNvPr>
          <p:cNvSpPr>
            <a:spLocks noGrp="1" noChangeArrowheads="1"/>
          </p:cNvSpPr>
          <p:nvPr>
            <p:ph type="title"/>
          </p:nvPr>
        </p:nvSpPr>
        <p:spPr/>
        <p:txBody>
          <a:bodyPr/>
          <a:lstStyle/>
          <a:p>
            <a:pPr eaLnBrk="1" hangingPunct="1"/>
            <a:r>
              <a:rPr lang="tr-TR" altLang="zh-TW"/>
              <a:t>Resources: Journals</a:t>
            </a:r>
          </a:p>
        </p:txBody>
      </p:sp>
      <p:sp>
        <p:nvSpPr>
          <p:cNvPr id="26627" name="Rectangle 3">
            <a:extLst>
              <a:ext uri="{FF2B5EF4-FFF2-40B4-BE49-F238E27FC236}">
                <a16:creationId xmlns:a16="http://schemas.microsoft.com/office/drawing/2014/main" id="{EFD3141C-7840-EC43-A301-89232DD8991E}"/>
              </a:ext>
            </a:extLst>
          </p:cNvPr>
          <p:cNvSpPr>
            <a:spLocks noGrp="1" noChangeArrowheads="1"/>
          </p:cNvSpPr>
          <p:nvPr>
            <p:ph idx="1"/>
          </p:nvPr>
        </p:nvSpPr>
        <p:spPr/>
        <p:txBody>
          <a:bodyPr/>
          <a:lstStyle/>
          <a:p>
            <a:pPr eaLnBrk="1" hangingPunct="1"/>
            <a:r>
              <a:rPr lang="tr-TR" altLang="zh-TW" dirty="0" err="1"/>
              <a:t>Journal</a:t>
            </a:r>
            <a:r>
              <a:rPr lang="tr-TR" altLang="zh-TW" dirty="0"/>
              <a:t> of Machine Learning </a:t>
            </a:r>
            <a:r>
              <a:rPr lang="tr-TR" altLang="zh-TW" dirty="0" err="1"/>
              <a:t>Research</a:t>
            </a:r>
            <a:r>
              <a:rPr lang="tr-TR" altLang="zh-TW" dirty="0"/>
              <a:t> </a:t>
            </a:r>
            <a:r>
              <a:rPr lang="tr-TR" altLang="zh-TW" dirty="0">
                <a:hlinkClick r:id="rId2"/>
              </a:rPr>
              <a:t>www.jmlr.org</a:t>
            </a:r>
            <a:endParaRPr lang="tr-TR" altLang="zh-TW" dirty="0"/>
          </a:p>
          <a:p>
            <a:pPr eaLnBrk="1" hangingPunct="1"/>
            <a:r>
              <a:rPr lang="tr-TR" altLang="zh-TW" dirty="0"/>
              <a:t>Machine Learning </a:t>
            </a:r>
          </a:p>
          <a:p>
            <a:pPr eaLnBrk="1" hangingPunct="1"/>
            <a:r>
              <a:rPr lang="tr-TR" altLang="zh-TW" dirty="0"/>
              <a:t>IEEE </a:t>
            </a:r>
            <a:r>
              <a:rPr lang="tr-TR" altLang="zh-TW" dirty="0" err="1"/>
              <a:t>Transactions</a:t>
            </a:r>
            <a:r>
              <a:rPr lang="tr-TR" altLang="zh-TW" dirty="0"/>
              <a:t> on </a:t>
            </a:r>
            <a:r>
              <a:rPr lang="tr-TR" altLang="zh-TW" dirty="0" err="1"/>
              <a:t>Neural</a:t>
            </a:r>
            <a:r>
              <a:rPr lang="tr-TR" altLang="zh-TW" dirty="0"/>
              <a:t> Networks</a:t>
            </a:r>
          </a:p>
          <a:p>
            <a:pPr eaLnBrk="1" hangingPunct="1"/>
            <a:r>
              <a:rPr lang="tr-TR" altLang="zh-TW" dirty="0"/>
              <a:t>IEEE </a:t>
            </a:r>
            <a:r>
              <a:rPr lang="tr-TR" altLang="zh-TW" dirty="0" err="1"/>
              <a:t>Transactions</a:t>
            </a:r>
            <a:r>
              <a:rPr lang="tr-TR" altLang="zh-TW" dirty="0"/>
              <a:t> on </a:t>
            </a:r>
            <a:r>
              <a:rPr lang="tr-TR" altLang="zh-TW" dirty="0" err="1"/>
              <a:t>Pattern</a:t>
            </a:r>
            <a:r>
              <a:rPr lang="tr-TR" altLang="zh-TW" dirty="0"/>
              <a:t> Analysis </a:t>
            </a:r>
            <a:r>
              <a:rPr lang="tr-TR" altLang="zh-TW" dirty="0" err="1"/>
              <a:t>and</a:t>
            </a:r>
            <a:r>
              <a:rPr lang="tr-TR" altLang="zh-TW" dirty="0"/>
              <a:t> Machine </a:t>
            </a:r>
            <a:r>
              <a:rPr lang="tr-TR" altLang="zh-TW" dirty="0" err="1"/>
              <a:t>Intelligence</a:t>
            </a:r>
            <a:endParaRPr lang="tr-TR" altLang="zh-TW" dirty="0"/>
          </a:p>
          <a:p>
            <a:pPr eaLnBrk="1" hangingPunct="1"/>
            <a:r>
              <a:rPr lang="tr-TR" altLang="zh-TW" dirty="0" err="1"/>
              <a:t>Annals</a:t>
            </a:r>
            <a:r>
              <a:rPr lang="tr-TR" altLang="zh-TW" dirty="0"/>
              <a:t> of </a:t>
            </a:r>
            <a:r>
              <a:rPr lang="tr-TR" altLang="zh-TW" dirty="0" err="1"/>
              <a:t>Statistics</a:t>
            </a:r>
            <a:endParaRPr lang="tr-TR" altLang="zh-TW" dirty="0"/>
          </a:p>
          <a:p>
            <a:pPr eaLnBrk="1" hangingPunct="1"/>
            <a:r>
              <a:rPr lang="tr-TR" altLang="zh-TW" dirty="0" err="1"/>
              <a:t>Journal</a:t>
            </a:r>
            <a:r>
              <a:rPr lang="tr-TR" altLang="zh-TW" dirty="0"/>
              <a:t> of </a:t>
            </a:r>
            <a:r>
              <a:rPr lang="tr-TR" altLang="zh-TW" dirty="0" err="1"/>
              <a:t>the</a:t>
            </a:r>
            <a:r>
              <a:rPr lang="tr-TR" altLang="zh-TW" dirty="0"/>
              <a:t> </a:t>
            </a:r>
            <a:r>
              <a:rPr lang="tr-TR" altLang="zh-TW" dirty="0" err="1"/>
              <a:t>American</a:t>
            </a:r>
            <a:r>
              <a:rPr lang="tr-TR" altLang="zh-TW" dirty="0"/>
              <a:t> Statistical </a:t>
            </a:r>
            <a:r>
              <a:rPr lang="tr-TR" altLang="zh-TW" dirty="0" err="1"/>
              <a:t>Association</a:t>
            </a:r>
            <a:endParaRPr lang="tr-TR" altLang="zh-TW" dirty="0"/>
          </a:p>
          <a:p>
            <a:pPr eaLnBrk="1" hangingPunct="1"/>
            <a:r>
              <a:rPr lang="tr-TR" altLang="zh-TW" dirty="0"/>
              <a:t>...</a:t>
            </a:r>
          </a:p>
        </p:txBody>
      </p:sp>
      <p:sp>
        <p:nvSpPr>
          <p:cNvPr id="26625" name="Slide Number Placeholder 4">
            <a:extLst>
              <a:ext uri="{FF2B5EF4-FFF2-40B4-BE49-F238E27FC236}">
                <a16:creationId xmlns:a16="http://schemas.microsoft.com/office/drawing/2014/main" id="{A26FCBDC-07D8-B249-9CE0-2BF51242F8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3DB368DD-E849-7C46-B666-1969FCC1C033}" type="slidenum">
              <a:rPr lang="tr-TR" altLang="zh-TW" sz="1050">
                <a:latin typeface="Palatino Linotype" panose="02040502050505030304" pitchFamily="18" charset="0"/>
              </a:rPr>
              <a:pPr>
                <a:spcBef>
                  <a:spcPct val="0"/>
                </a:spcBef>
                <a:buClrTx/>
                <a:buSzTx/>
                <a:buFontTx/>
                <a:buNone/>
              </a:pPr>
              <a:t>20</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21146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0B767B2C-5674-9748-A5E3-986B2071FA5C}"/>
              </a:ext>
            </a:extLst>
          </p:cNvPr>
          <p:cNvSpPr>
            <a:spLocks noGrp="1" noChangeArrowheads="1"/>
          </p:cNvSpPr>
          <p:nvPr>
            <p:ph type="title"/>
          </p:nvPr>
        </p:nvSpPr>
        <p:spPr/>
        <p:txBody>
          <a:bodyPr/>
          <a:lstStyle/>
          <a:p>
            <a:pPr eaLnBrk="1" hangingPunct="1"/>
            <a:r>
              <a:rPr lang="tr-TR" altLang="zh-TW"/>
              <a:t>Resources: Conferences</a:t>
            </a:r>
          </a:p>
        </p:txBody>
      </p:sp>
      <p:sp>
        <p:nvSpPr>
          <p:cNvPr id="27651" name="Rectangle 3">
            <a:extLst>
              <a:ext uri="{FF2B5EF4-FFF2-40B4-BE49-F238E27FC236}">
                <a16:creationId xmlns:a16="http://schemas.microsoft.com/office/drawing/2014/main" id="{76126845-5AD1-AF40-BD7E-74039FEE2379}"/>
              </a:ext>
            </a:extLst>
          </p:cNvPr>
          <p:cNvSpPr>
            <a:spLocks noGrp="1" noChangeArrowheads="1"/>
          </p:cNvSpPr>
          <p:nvPr>
            <p:ph idx="1"/>
          </p:nvPr>
        </p:nvSpPr>
        <p:spPr>
          <a:xfrm>
            <a:off x="1250157" y="2089547"/>
            <a:ext cx="6750844" cy="3214688"/>
          </a:xfrm>
        </p:spPr>
        <p:txBody>
          <a:bodyPr>
            <a:normAutofit fontScale="85000" lnSpcReduction="20000"/>
          </a:bodyPr>
          <a:lstStyle/>
          <a:p>
            <a:pPr eaLnBrk="1" hangingPunct="1">
              <a:lnSpc>
                <a:spcPct val="80000"/>
              </a:lnSpc>
            </a:pPr>
            <a:r>
              <a:rPr lang="tr-TR" altLang="zh-TW" dirty="0"/>
              <a:t>International Conference on Machine Learning (ICML) </a:t>
            </a:r>
          </a:p>
          <a:p>
            <a:pPr eaLnBrk="1" hangingPunct="1">
              <a:lnSpc>
                <a:spcPct val="80000"/>
              </a:lnSpc>
            </a:pPr>
            <a:r>
              <a:rPr lang="tr-TR" altLang="zh-TW" dirty="0" err="1"/>
              <a:t>European</a:t>
            </a:r>
            <a:r>
              <a:rPr lang="tr-TR" altLang="zh-TW" dirty="0"/>
              <a:t> Conference on Machine Learning (ECML)</a:t>
            </a:r>
          </a:p>
          <a:p>
            <a:pPr eaLnBrk="1" hangingPunct="1">
              <a:lnSpc>
                <a:spcPct val="80000"/>
              </a:lnSpc>
            </a:pPr>
            <a:r>
              <a:rPr lang="tr-TR" altLang="zh-TW" dirty="0" err="1"/>
              <a:t>Neural</a:t>
            </a:r>
            <a:r>
              <a:rPr lang="tr-TR" altLang="zh-TW" dirty="0"/>
              <a:t> Information </a:t>
            </a:r>
            <a:r>
              <a:rPr lang="tr-TR" altLang="zh-TW" dirty="0" err="1"/>
              <a:t>Processing</a:t>
            </a:r>
            <a:r>
              <a:rPr lang="tr-TR" altLang="zh-TW" dirty="0"/>
              <a:t> </a:t>
            </a:r>
            <a:r>
              <a:rPr lang="tr-TR" altLang="zh-TW" dirty="0" err="1"/>
              <a:t>Systems</a:t>
            </a:r>
            <a:r>
              <a:rPr lang="tr-TR" altLang="zh-TW" dirty="0"/>
              <a:t> (NIPS)</a:t>
            </a:r>
          </a:p>
          <a:p>
            <a:pPr eaLnBrk="1" hangingPunct="1">
              <a:lnSpc>
                <a:spcPct val="80000"/>
              </a:lnSpc>
            </a:pPr>
            <a:r>
              <a:rPr lang="tr-TR" altLang="zh-TW" dirty="0" err="1"/>
              <a:t>Computational</a:t>
            </a:r>
            <a:r>
              <a:rPr lang="tr-TR" altLang="zh-TW" dirty="0"/>
              <a:t> Learning </a:t>
            </a:r>
            <a:endParaRPr lang="en-US" altLang="zh-TW" dirty="0"/>
          </a:p>
          <a:p>
            <a:pPr eaLnBrk="1" hangingPunct="1">
              <a:lnSpc>
                <a:spcPct val="80000"/>
              </a:lnSpc>
            </a:pPr>
            <a:r>
              <a:rPr lang="tr-TR" altLang="zh-TW" dirty="0"/>
              <a:t>International </a:t>
            </a:r>
            <a:r>
              <a:rPr lang="tr-TR" altLang="zh-TW" dirty="0" err="1"/>
              <a:t>Joint</a:t>
            </a:r>
            <a:r>
              <a:rPr lang="tr-TR" altLang="zh-TW" dirty="0"/>
              <a:t> Conference on </a:t>
            </a:r>
            <a:r>
              <a:rPr lang="tr-TR" altLang="zh-TW" dirty="0" err="1"/>
              <a:t>Artificial</a:t>
            </a:r>
            <a:r>
              <a:rPr lang="tr-TR" altLang="zh-TW" dirty="0"/>
              <a:t> </a:t>
            </a:r>
            <a:r>
              <a:rPr lang="tr-TR" altLang="zh-TW" dirty="0" err="1"/>
              <a:t>Intelligence</a:t>
            </a:r>
            <a:r>
              <a:rPr lang="tr-TR" altLang="zh-TW" dirty="0"/>
              <a:t> (IJCAI)</a:t>
            </a:r>
          </a:p>
          <a:p>
            <a:pPr eaLnBrk="1" hangingPunct="1">
              <a:lnSpc>
                <a:spcPct val="80000"/>
              </a:lnSpc>
            </a:pPr>
            <a:r>
              <a:rPr lang="en-US" altLang="zh-TW" dirty="0"/>
              <a:t>ACM SIGKDD Conference on Knowledge Discovery and Data Mining (KDD)</a:t>
            </a:r>
          </a:p>
          <a:p>
            <a:pPr eaLnBrk="1" hangingPunct="1">
              <a:lnSpc>
                <a:spcPct val="80000"/>
              </a:lnSpc>
            </a:pPr>
            <a:r>
              <a:rPr lang="en-US" altLang="zh-TW" dirty="0"/>
              <a:t>IEEE Int. Conf. on Data Mining (ICDM)</a:t>
            </a:r>
            <a:endParaRPr lang="tr-TR" altLang="zh-TW" dirty="0"/>
          </a:p>
        </p:txBody>
      </p:sp>
      <p:sp>
        <p:nvSpPr>
          <p:cNvPr id="27649" name="Slide Number Placeholder 4">
            <a:extLst>
              <a:ext uri="{FF2B5EF4-FFF2-40B4-BE49-F238E27FC236}">
                <a16:creationId xmlns:a16="http://schemas.microsoft.com/office/drawing/2014/main" id="{80C160C7-492D-FC46-9DCD-2DD6280DFD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021C9651-F2E9-4A42-838A-A3A9C506924B}" type="slidenum">
              <a:rPr lang="tr-TR" altLang="zh-TW" sz="1050">
                <a:latin typeface="Palatino Linotype" panose="02040502050505030304" pitchFamily="18" charset="0"/>
              </a:rPr>
              <a:pPr>
                <a:spcBef>
                  <a:spcPct val="0"/>
                </a:spcBef>
                <a:buClrTx/>
                <a:buSzTx/>
                <a:buFontTx/>
                <a:buNone/>
              </a:pPr>
              <a:t>21</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2259782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592065"/>
          </a:xfrm>
        </p:spPr>
        <p:txBody>
          <a:bodyPr>
            <a:noAutofit/>
          </a:bodyPr>
          <a:lstStyle/>
          <a:p>
            <a:pPr algn="ctr"/>
            <a:br>
              <a:rPr kumimoji="1" lang="en-US" altLang="zh-CN" sz="2100" dirty="0"/>
            </a:br>
            <a:r>
              <a:rPr kumimoji="1" lang="en-US" altLang="zh-CN" sz="2100" dirty="0"/>
              <a:t>A Short History of Machine Learning -- Every Manager Should Read</a:t>
            </a:r>
            <a:br>
              <a:rPr kumimoji="1" lang="en-US" altLang="zh-CN" sz="2100" dirty="0"/>
            </a:br>
            <a:r>
              <a:rPr kumimoji="1" lang="en-US" altLang="zh-CN" sz="2100" dirty="0"/>
              <a:t> Bernard Marr</a:t>
            </a:r>
            <a:endParaRPr kumimoji="1" lang="zh-CN" altLang="en-US" sz="2100" dirty="0"/>
          </a:p>
        </p:txBody>
      </p:sp>
      <p:sp>
        <p:nvSpPr>
          <p:cNvPr id="3" name="内容占位符 2"/>
          <p:cNvSpPr>
            <a:spLocks noGrp="1"/>
          </p:cNvSpPr>
          <p:nvPr>
            <p:ph idx="1"/>
          </p:nvPr>
        </p:nvSpPr>
        <p:spPr>
          <a:xfrm>
            <a:off x="139924" y="1986395"/>
            <a:ext cx="3722633" cy="3503577"/>
          </a:xfrm>
        </p:spPr>
        <p:txBody>
          <a:bodyPr>
            <a:normAutofit fontScale="92500" lnSpcReduction="20000"/>
          </a:bodyPr>
          <a:lstStyle/>
          <a:p>
            <a:pPr marL="0" indent="0">
              <a:buNone/>
            </a:pPr>
            <a:r>
              <a:rPr kumimoji="1" lang="en-US" altLang="zh-CN" dirty="0">
                <a:latin typeface="Times" charset="0"/>
                <a:ea typeface="Times" charset="0"/>
                <a:cs typeface="Times" charset="0"/>
              </a:rPr>
              <a:t>Machine Learning is a sub-set of artificial intelligence where computer algorithms are used to autonomously learn from data and information. In machine learning computers don’t have to be explicitly programmed but can change and improve their algorithms by themselves.</a:t>
            </a:r>
          </a:p>
          <a:p>
            <a:pPr marL="0" indent="0">
              <a:buNone/>
            </a:pPr>
            <a:endParaRPr kumimoji="1" lang="en-US" altLang="zh-CN" dirty="0">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FACD381D-80AF-CD45-9A07-1D3C92EDA498}"/>
              </a:ext>
            </a:extLst>
          </p:cNvPr>
          <p:cNvSpPr>
            <a:spLocks noGrp="1"/>
          </p:cNvSpPr>
          <p:nvPr>
            <p:ph type="sldNum" sz="quarter" idx="12"/>
          </p:nvPr>
        </p:nvSpPr>
        <p:spPr/>
        <p:txBody>
          <a:bodyPr/>
          <a:lstStyle/>
          <a:p>
            <a:fld id="{AFE7FC83-13BA-D54D-9A9D-DC0A80A568EE}" type="slidenum">
              <a:rPr kumimoji="1" lang="zh-CN" altLang="en-US" smtClean="0"/>
              <a:t>22</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pic>
        <p:nvPicPr>
          <p:cNvPr id="7" name="图片 6"/>
          <p:cNvPicPr>
            <a:picLocks noChangeAspect="1"/>
          </p:cNvPicPr>
          <p:nvPr/>
        </p:nvPicPr>
        <p:blipFill>
          <a:blip r:embed="rId2"/>
          <a:stretch>
            <a:fillRect/>
          </a:stretch>
        </p:blipFill>
        <p:spPr>
          <a:xfrm>
            <a:off x="3796771" y="2029051"/>
            <a:ext cx="5292287" cy="3528191"/>
          </a:xfrm>
          <a:prstGeom prst="rect">
            <a:avLst/>
          </a:prstGeom>
        </p:spPr>
      </p:pic>
    </p:spTree>
    <p:extLst>
      <p:ext uri="{BB962C8B-B14F-4D97-AF65-F5344CB8AC3E}">
        <p14:creationId xmlns:p14="http://schemas.microsoft.com/office/powerpoint/2010/main" val="60351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80205" y="319510"/>
            <a:ext cx="7886700" cy="592065"/>
          </a:xfrm>
        </p:spPr>
        <p:txBody>
          <a:bodyPr>
            <a:noAutofit/>
          </a:bodyPr>
          <a:lstStyle/>
          <a:p>
            <a:pPr algn="ctr"/>
            <a:br>
              <a:rPr kumimoji="1" lang="en-US" altLang="zh-CN" sz="2100" dirty="0"/>
            </a:br>
            <a:r>
              <a:rPr kumimoji="1" lang="en-US" altLang="zh-CN" sz="2100" dirty="0"/>
              <a:t>A Short History of Machine Learning -- Every Manager Should Read</a:t>
            </a:r>
            <a:br>
              <a:rPr kumimoji="1" lang="en-US" altLang="zh-CN" sz="2100" dirty="0"/>
            </a:br>
            <a:r>
              <a:rPr kumimoji="1" lang="en-US" altLang="zh-CN" sz="2100" dirty="0"/>
              <a:t> Bernard Marr</a:t>
            </a:r>
            <a:endParaRPr kumimoji="1" lang="zh-CN" altLang="en-US" sz="2100" dirty="0"/>
          </a:p>
        </p:txBody>
      </p:sp>
      <p:sp>
        <p:nvSpPr>
          <p:cNvPr id="3" name="内容占位符 2"/>
          <p:cNvSpPr>
            <a:spLocks noGrp="1"/>
          </p:cNvSpPr>
          <p:nvPr>
            <p:ph idx="1"/>
          </p:nvPr>
        </p:nvSpPr>
        <p:spPr>
          <a:xfrm>
            <a:off x="580205" y="1298900"/>
            <a:ext cx="8002971" cy="3503577"/>
          </a:xfrm>
        </p:spPr>
        <p:txBody>
          <a:bodyPr>
            <a:normAutofit/>
          </a:bodyPr>
          <a:lstStyle/>
          <a:p>
            <a:pPr marL="0" indent="0">
              <a:buNone/>
            </a:pPr>
            <a:r>
              <a:rPr kumimoji="1" lang="en-US" altLang="zh-CN" dirty="0">
                <a:latin typeface="Times" charset="0"/>
                <a:ea typeface="Times" charset="0"/>
                <a:cs typeface="Times" charset="0"/>
              </a:rPr>
              <a:t>Today, machine learning algorithms enable computers to communicate with humans, autonomously drive cars, write and publish sport match reports, and find terrorist suspects. </a:t>
            </a:r>
          </a:p>
        </p:txBody>
      </p:sp>
      <p:sp>
        <p:nvSpPr>
          <p:cNvPr id="5" name="投影片編號版面配置區 4">
            <a:extLst>
              <a:ext uri="{FF2B5EF4-FFF2-40B4-BE49-F238E27FC236}">
                <a16:creationId xmlns:a16="http://schemas.microsoft.com/office/drawing/2014/main" id="{FACD381D-80AF-CD45-9A07-1D3C92EDA498}"/>
              </a:ext>
            </a:extLst>
          </p:cNvPr>
          <p:cNvSpPr>
            <a:spLocks noGrp="1"/>
          </p:cNvSpPr>
          <p:nvPr>
            <p:ph type="sldNum" sz="quarter" idx="12"/>
          </p:nvPr>
        </p:nvSpPr>
        <p:spPr/>
        <p:txBody>
          <a:bodyPr/>
          <a:lstStyle/>
          <a:p>
            <a:fld id="{AFE7FC83-13BA-D54D-9A9D-DC0A80A568EE}" type="slidenum">
              <a:rPr kumimoji="1" lang="zh-CN" altLang="en-US" smtClean="0"/>
              <a:t>23</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pic>
        <p:nvPicPr>
          <p:cNvPr id="6" name="图片 5"/>
          <p:cNvPicPr>
            <a:picLocks noChangeAspect="1"/>
          </p:cNvPicPr>
          <p:nvPr/>
        </p:nvPicPr>
        <p:blipFill>
          <a:blip r:embed="rId2"/>
          <a:stretch>
            <a:fillRect/>
          </a:stretch>
        </p:blipFill>
        <p:spPr>
          <a:xfrm>
            <a:off x="5013434" y="3103945"/>
            <a:ext cx="3916746" cy="2611164"/>
          </a:xfrm>
          <a:prstGeom prst="rect">
            <a:avLst/>
          </a:prstGeom>
        </p:spPr>
      </p:pic>
      <p:sp>
        <p:nvSpPr>
          <p:cNvPr id="7" name="矩形 6"/>
          <p:cNvSpPr/>
          <p:nvPr/>
        </p:nvSpPr>
        <p:spPr>
          <a:xfrm>
            <a:off x="628650" y="3103945"/>
            <a:ext cx="4282309" cy="2031325"/>
          </a:xfrm>
          <a:prstGeom prst="rect">
            <a:avLst/>
          </a:prstGeom>
        </p:spPr>
        <p:txBody>
          <a:bodyPr wrap="square">
            <a:spAutoFit/>
          </a:bodyPr>
          <a:lstStyle/>
          <a:p>
            <a:r>
              <a:rPr kumimoji="1" lang="en-US" altLang="zh-CN" sz="2100" dirty="0">
                <a:latin typeface="Times" charset="0"/>
                <a:ea typeface="Times" charset="0"/>
                <a:cs typeface="Times" charset="0"/>
              </a:rPr>
              <a:t>I firmly believe machine learning will severely impact most industries and the jobs within them, which is why every manager should have at least some grasp of what machine learning is and how it is evolving.</a:t>
            </a:r>
            <a:endParaRPr kumimoji="1" lang="zh-CN" altLang="en-US" sz="2100" dirty="0">
              <a:latin typeface="Times" charset="0"/>
              <a:ea typeface="Times" charset="0"/>
              <a:cs typeface="Times" charset="0"/>
            </a:endParaRPr>
          </a:p>
        </p:txBody>
      </p:sp>
    </p:spTree>
    <p:extLst>
      <p:ext uri="{BB962C8B-B14F-4D97-AF65-F5344CB8AC3E}">
        <p14:creationId xmlns:p14="http://schemas.microsoft.com/office/powerpoint/2010/main" val="691293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85000" lnSpcReduction="20000"/>
          </a:bodyPr>
          <a:lstStyle/>
          <a:p>
            <a:pPr marL="0" indent="0">
              <a:buNone/>
            </a:pPr>
            <a:r>
              <a:rPr kumimoji="1" lang="en-US" altLang="zh-CN">
                <a:latin typeface="Times" charset="0"/>
                <a:ea typeface="Times" charset="0"/>
                <a:cs typeface="Times" charset="0"/>
              </a:rPr>
              <a:t>1950 — Alan Turing creates the “Turing Test” to determine if a computer has real intelligence. To pass the test, a computer must be able to fool a human into believing it is also human.</a:t>
            </a:r>
          </a:p>
          <a:p>
            <a:pPr marL="0" indent="0">
              <a:buNone/>
            </a:pPr>
            <a:r>
              <a:rPr kumimoji="1" lang="en-US" altLang="zh-CN">
                <a:latin typeface="Times" charset="0"/>
                <a:ea typeface="Times" charset="0"/>
                <a:cs typeface="Times" charset="0"/>
              </a:rPr>
              <a:t>1952 — Arthur Samuel wrote the first computer learning program. The program was the game of checkers, and the IBM IBM -1.25% computer improved at the game the more it played, studying which moves made up winning strategies and incorporating those moves into its program.</a:t>
            </a:r>
          </a:p>
          <a:p>
            <a:pPr marL="0" indent="0">
              <a:buNone/>
            </a:pPr>
            <a:r>
              <a:rPr kumimoji="1" lang="en-US" altLang="zh-CN">
                <a:latin typeface="Times" charset="0"/>
                <a:ea typeface="Times" charset="0"/>
                <a:cs typeface="Times" charset="0"/>
              </a:rPr>
              <a:t>1957 — Frank Rosenblatt designed the first neural network for computers (the perceptron), which simulate the thought processes of the human brain.</a:t>
            </a:r>
            <a:endParaRPr kumimoji="1" lang="zh-CN" altLang="en-US">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0E536613-29A9-5641-ACE6-76E377034A2D}"/>
              </a:ext>
            </a:extLst>
          </p:cNvPr>
          <p:cNvSpPr>
            <a:spLocks noGrp="1"/>
          </p:cNvSpPr>
          <p:nvPr>
            <p:ph type="sldNum" sz="quarter" idx="12"/>
          </p:nvPr>
        </p:nvSpPr>
        <p:spPr/>
        <p:txBody>
          <a:bodyPr/>
          <a:lstStyle/>
          <a:p>
            <a:fld id="{AFE7FC83-13BA-D54D-9A9D-DC0A80A568EE}" type="slidenum">
              <a:rPr kumimoji="1" lang="zh-CN" altLang="en-US" smtClean="0"/>
              <a:t>24</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2117640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77500" lnSpcReduction="20000"/>
          </a:bodyPr>
          <a:lstStyle/>
          <a:p>
            <a:pPr marL="0" indent="0">
              <a:buNone/>
            </a:pPr>
            <a:r>
              <a:rPr kumimoji="1" lang="en-US" altLang="zh-CN">
                <a:latin typeface="Times" charset="0"/>
                <a:ea typeface="Times" charset="0"/>
                <a:cs typeface="Times" charset="0"/>
              </a:rPr>
              <a:t>1967 — The “nearest neighbor” algorithm was written, allowing computers to begin using very basic pattern recognition. This could be used to map a route for traveling salesmen, starting at a random city but ensuring they visit all cities during a short tour.</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1979 — Students at Stanford University invent the “Stanford Cart” which can navigate obstacles in a room on its own.</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1981 — Gerald </a:t>
            </a:r>
            <a:r>
              <a:rPr kumimoji="1" lang="en-US" altLang="zh-CN" err="1">
                <a:latin typeface="Times" charset="0"/>
                <a:ea typeface="Times" charset="0"/>
                <a:cs typeface="Times" charset="0"/>
              </a:rPr>
              <a:t>Dejong</a:t>
            </a:r>
            <a:r>
              <a:rPr kumimoji="1" lang="en-US" altLang="zh-CN">
                <a:latin typeface="Times" charset="0"/>
                <a:ea typeface="Times" charset="0"/>
                <a:cs typeface="Times" charset="0"/>
              </a:rPr>
              <a:t> introduces the concept of Explanation Based Learning (EBL), in which a computer analyses training data and creates a general rule it can follow by discarding unimportant data.</a:t>
            </a:r>
            <a:endParaRPr kumimoji="1" lang="zh-CN" altLang="en-US">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73D94B6D-B61E-4A4F-A044-E8810F471688}"/>
              </a:ext>
            </a:extLst>
          </p:cNvPr>
          <p:cNvSpPr>
            <a:spLocks noGrp="1"/>
          </p:cNvSpPr>
          <p:nvPr>
            <p:ph type="sldNum" sz="quarter" idx="12"/>
          </p:nvPr>
        </p:nvSpPr>
        <p:spPr/>
        <p:txBody>
          <a:bodyPr/>
          <a:lstStyle/>
          <a:p>
            <a:fld id="{AFE7FC83-13BA-D54D-9A9D-DC0A80A568EE}" type="slidenum">
              <a:rPr kumimoji="1" lang="zh-CN" altLang="en-US" smtClean="0"/>
              <a:t>25</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3769708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62500" lnSpcReduction="20000"/>
          </a:bodyPr>
          <a:lstStyle/>
          <a:p>
            <a:pPr marL="0" indent="0">
              <a:buNone/>
            </a:pPr>
            <a:r>
              <a:rPr kumimoji="1" lang="en-US" altLang="zh-CN">
                <a:latin typeface="Times" charset="0"/>
                <a:ea typeface="Times" charset="0"/>
                <a:cs typeface="Times" charset="0"/>
              </a:rPr>
              <a:t>1985 — Terry </a:t>
            </a:r>
            <a:r>
              <a:rPr kumimoji="1" lang="en-US" altLang="zh-CN" err="1">
                <a:latin typeface="Times" charset="0"/>
                <a:ea typeface="Times" charset="0"/>
                <a:cs typeface="Times" charset="0"/>
              </a:rPr>
              <a:t>Sejnowski</a:t>
            </a:r>
            <a:r>
              <a:rPr kumimoji="1" lang="en-US" altLang="zh-CN">
                <a:latin typeface="Times" charset="0"/>
                <a:ea typeface="Times" charset="0"/>
                <a:cs typeface="Times" charset="0"/>
              </a:rPr>
              <a:t> invents </a:t>
            </a:r>
            <a:r>
              <a:rPr kumimoji="1" lang="en-US" altLang="zh-CN" err="1">
                <a:latin typeface="Times" charset="0"/>
                <a:ea typeface="Times" charset="0"/>
                <a:cs typeface="Times" charset="0"/>
              </a:rPr>
              <a:t>NetTalk</a:t>
            </a:r>
            <a:r>
              <a:rPr kumimoji="1" lang="en-US" altLang="zh-CN">
                <a:latin typeface="Times" charset="0"/>
                <a:ea typeface="Times" charset="0"/>
                <a:cs typeface="Times" charset="0"/>
              </a:rPr>
              <a:t>, which learns to pronounce words the same way a baby does.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1990s — Work on machine learning shifts from a knowledge-driven approach to a data-driven approach.  Scientists begin creating programs for computers to analyze large amounts of data and draw conclusions — or “learn” — from the results.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1997 — IBM’s Deep Blue beats the world champion at chess.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2006 — Geoffrey Hinton coins the term “deep learning” to explain new algorithms that let computers “see” and distinguish objects and text in images and videos.</a:t>
            </a:r>
            <a:endParaRPr kumimoji="1" lang="zh-CN" altLang="en-US">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15AAB699-D0A2-5E4A-8CA7-FFD6419E26FE}"/>
              </a:ext>
            </a:extLst>
          </p:cNvPr>
          <p:cNvSpPr>
            <a:spLocks noGrp="1"/>
          </p:cNvSpPr>
          <p:nvPr>
            <p:ph type="sldNum" sz="quarter" idx="12"/>
          </p:nvPr>
        </p:nvSpPr>
        <p:spPr/>
        <p:txBody>
          <a:bodyPr/>
          <a:lstStyle/>
          <a:p>
            <a:fld id="{AFE7FC83-13BA-D54D-9A9D-DC0A80A568EE}" type="slidenum">
              <a:rPr kumimoji="1" lang="zh-CN" altLang="en-US" smtClean="0"/>
              <a:t>26</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32753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92500" lnSpcReduction="20000"/>
          </a:bodyPr>
          <a:lstStyle/>
          <a:p>
            <a:pPr marL="0" indent="0">
              <a:buNone/>
            </a:pPr>
            <a:r>
              <a:rPr kumimoji="1" lang="en-US" altLang="zh-CN">
                <a:latin typeface="Times" charset="0"/>
                <a:ea typeface="Times" charset="0"/>
                <a:cs typeface="Times" charset="0"/>
              </a:rPr>
              <a:t>2010 — The Microsoft Kinect can track 20 human features at a rate of 30 times per second, allowing people to interact with the computer via movements and gestures.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2011 — IBM’s Watson beats its human competitors at Jeopardy.</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2011 — Google Brain is developed, and its deep neural network can learn to discover and categorize objects much the way a cat does.</a:t>
            </a:r>
          </a:p>
        </p:txBody>
      </p:sp>
      <p:sp>
        <p:nvSpPr>
          <p:cNvPr id="5" name="投影片編號版面配置區 4">
            <a:extLst>
              <a:ext uri="{FF2B5EF4-FFF2-40B4-BE49-F238E27FC236}">
                <a16:creationId xmlns:a16="http://schemas.microsoft.com/office/drawing/2014/main" id="{F8AEB013-33EE-A041-9A40-5CC139C8DEE2}"/>
              </a:ext>
            </a:extLst>
          </p:cNvPr>
          <p:cNvSpPr>
            <a:spLocks noGrp="1"/>
          </p:cNvSpPr>
          <p:nvPr>
            <p:ph type="sldNum" sz="quarter" idx="12"/>
          </p:nvPr>
        </p:nvSpPr>
        <p:spPr/>
        <p:txBody>
          <a:bodyPr/>
          <a:lstStyle/>
          <a:p>
            <a:fld id="{AFE7FC83-13BA-D54D-9A9D-DC0A80A568EE}" type="slidenum">
              <a:rPr kumimoji="1" lang="zh-CN" altLang="en-US" smtClean="0"/>
              <a:t>27</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38296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92500" lnSpcReduction="20000"/>
          </a:bodyPr>
          <a:lstStyle/>
          <a:p>
            <a:pPr marL="0" indent="0">
              <a:buNone/>
            </a:pPr>
            <a:r>
              <a:rPr kumimoji="1" lang="en-US" altLang="zh-CN">
                <a:latin typeface="Times" charset="0"/>
                <a:ea typeface="Times" charset="0"/>
                <a:cs typeface="Times" charset="0"/>
              </a:rPr>
              <a:t>2012 – Google’s X Lab develops a machine learning algorithm that is able to autonomously browse YouTube videos to identify the videos that contain cats.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2014 – Facebook develops </a:t>
            </a:r>
            <a:r>
              <a:rPr kumimoji="1" lang="en-US" altLang="zh-CN" err="1">
                <a:latin typeface="Times" charset="0"/>
                <a:ea typeface="Times" charset="0"/>
                <a:cs typeface="Times" charset="0"/>
              </a:rPr>
              <a:t>DeepFace</a:t>
            </a:r>
            <a:r>
              <a:rPr kumimoji="1" lang="en-US" altLang="zh-CN">
                <a:latin typeface="Times" charset="0"/>
                <a:ea typeface="Times" charset="0"/>
                <a:cs typeface="Times" charset="0"/>
              </a:rPr>
              <a:t>, a software algorithm that is able to recognize or verify individuals on photos to the same level as humans can.</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2015 – Amazon launches its own machine learning platform.</a:t>
            </a:r>
            <a:endParaRPr kumimoji="1" lang="zh-CN" altLang="en-US">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930D8255-C195-AC4E-AA36-6B0138CD50B9}"/>
              </a:ext>
            </a:extLst>
          </p:cNvPr>
          <p:cNvSpPr>
            <a:spLocks noGrp="1"/>
          </p:cNvSpPr>
          <p:nvPr>
            <p:ph type="sldNum" sz="quarter" idx="12"/>
          </p:nvPr>
        </p:nvSpPr>
        <p:spPr/>
        <p:txBody>
          <a:bodyPr/>
          <a:lstStyle/>
          <a:p>
            <a:fld id="{AFE7FC83-13BA-D54D-9A9D-DC0A80A568EE}" type="slidenum">
              <a:rPr kumimoji="1" lang="zh-CN" altLang="en-US" smtClean="0"/>
              <a:t>28</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399619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131095"/>
            <a:ext cx="7886700" cy="439664"/>
          </a:xfrm>
        </p:spPr>
        <p:txBody>
          <a:bodyPr>
            <a:noAutofit/>
          </a:bodyPr>
          <a:lstStyle/>
          <a:p>
            <a:pPr algn="ctr"/>
            <a:r>
              <a:rPr kumimoji="1" lang="en-US" altLang="zh-CN" sz="2400"/>
              <a:t>A Short History of Machine Learning</a:t>
            </a:r>
            <a:endParaRPr kumimoji="1" lang="zh-CN" altLang="en-US" sz="2400"/>
          </a:p>
        </p:txBody>
      </p:sp>
      <p:sp>
        <p:nvSpPr>
          <p:cNvPr id="3" name="内容占位符 2"/>
          <p:cNvSpPr>
            <a:spLocks noGrp="1"/>
          </p:cNvSpPr>
          <p:nvPr>
            <p:ph idx="1"/>
          </p:nvPr>
        </p:nvSpPr>
        <p:spPr>
          <a:xfrm>
            <a:off x="566305" y="1882487"/>
            <a:ext cx="7886700" cy="3503577"/>
          </a:xfrm>
        </p:spPr>
        <p:txBody>
          <a:bodyPr>
            <a:normAutofit fontScale="62500" lnSpcReduction="20000"/>
          </a:bodyPr>
          <a:lstStyle/>
          <a:p>
            <a:pPr marL="0" indent="0">
              <a:buNone/>
            </a:pPr>
            <a:r>
              <a:rPr kumimoji="1" lang="en-US" altLang="zh-CN">
                <a:latin typeface="Times" charset="0"/>
                <a:ea typeface="Times" charset="0"/>
                <a:cs typeface="Times" charset="0"/>
              </a:rPr>
              <a:t>2015 – Microsoft creates the Distributed Machine Learning Toolkit, which enables the efficient distribution of machine learning problems across multiple computers.</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2015 – Over 3,000 AI and Robotics researchers, endorsed by Stephen Hawking, Elon Musk and Steve Wozniak (among many others), sign an open letter warning of the danger of autonomous weapons which select and engage targets without human intervention.</a:t>
            </a:r>
          </a:p>
          <a:p>
            <a:pPr marL="0" indent="0">
              <a:buNone/>
            </a:pPr>
            <a:endParaRPr kumimoji="1" lang="en-US" altLang="zh-CN">
              <a:latin typeface="Times" charset="0"/>
              <a:ea typeface="Times" charset="0"/>
              <a:cs typeface="Times" charset="0"/>
            </a:endParaRPr>
          </a:p>
          <a:p>
            <a:pPr marL="0" indent="0">
              <a:buNone/>
            </a:pPr>
            <a:r>
              <a:rPr kumimoji="1" lang="en-US" altLang="zh-CN">
                <a:latin typeface="Times" charset="0"/>
                <a:ea typeface="Times" charset="0"/>
                <a:cs typeface="Times" charset="0"/>
              </a:rPr>
              <a:t>2016 – Google’s artificial intelligence algorithm beats a professional player at the Chinese board game Go, which is considered the world’s most complex board game and is many times harder than chess. The AlphaGo algorithm developed by Google DeepMind managed to win five games out of five in the Go competition.</a:t>
            </a:r>
            <a:endParaRPr kumimoji="1" lang="zh-CN" altLang="en-US">
              <a:latin typeface="Times" charset="0"/>
              <a:ea typeface="Times" charset="0"/>
              <a:cs typeface="Times" charset="0"/>
            </a:endParaRPr>
          </a:p>
        </p:txBody>
      </p:sp>
      <p:sp>
        <p:nvSpPr>
          <p:cNvPr id="5" name="投影片編號版面配置區 4">
            <a:extLst>
              <a:ext uri="{FF2B5EF4-FFF2-40B4-BE49-F238E27FC236}">
                <a16:creationId xmlns:a16="http://schemas.microsoft.com/office/drawing/2014/main" id="{524A557B-006F-8840-81AC-30F22EC4DE5B}"/>
              </a:ext>
            </a:extLst>
          </p:cNvPr>
          <p:cNvSpPr>
            <a:spLocks noGrp="1"/>
          </p:cNvSpPr>
          <p:nvPr>
            <p:ph type="sldNum" sz="quarter" idx="12"/>
          </p:nvPr>
        </p:nvSpPr>
        <p:spPr/>
        <p:txBody>
          <a:bodyPr/>
          <a:lstStyle/>
          <a:p>
            <a:fld id="{AFE7FC83-13BA-D54D-9A9D-DC0A80A568EE}" type="slidenum">
              <a:rPr kumimoji="1" lang="zh-CN" altLang="en-US" smtClean="0"/>
              <a:t>29</a:t>
            </a:fld>
            <a:endParaRPr kumimoji="1" lang="zh-CN" altLang="en-US"/>
          </a:p>
        </p:txBody>
      </p:sp>
      <p:sp>
        <p:nvSpPr>
          <p:cNvPr id="4" name="矩形 3">
            <a:extLst>
              <a:ext uri="{FF2B5EF4-FFF2-40B4-BE49-F238E27FC236}">
                <a16:creationId xmlns:a16="http://schemas.microsoft.com/office/drawing/2014/main" id="{BCF185DF-0A32-2040-9BB3-18CABBA448E4}"/>
              </a:ext>
            </a:extLst>
          </p:cNvPr>
          <p:cNvSpPr/>
          <p:nvPr/>
        </p:nvSpPr>
        <p:spPr>
          <a:xfrm>
            <a:off x="263235" y="5715109"/>
            <a:ext cx="8271164" cy="253916"/>
          </a:xfrm>
          <a:prstGeom prst="rect">
            <a:avLst/>
          </a:prstGeom>
        </p:spPr>
        <p:txBody>
          <a:bodyPr wrap="square">
            <a:spAutoFit/>
          </a:bodyPr>
          <a:lstStyle/>
          <a:p>
            <a:r>
              <a:rPr lang="zh-MO" altLang="en-US" sz="1050"/>
              <a:t>https://www.forbes.com/sites/bernardmarr/2016/02/19/a-short-history-of-machine-learning-every-manager-should-read/#76e3e8c15e78</a:t>
            </a:r>
          </a:p>
        </p:txBody>
      </p:sp>
    </p:spTree>
    <p:extLst>
      <p:ext uri="{BB962C8B-B14F-4D97-AF65-F5344CB8AC3E}">
        <p14:creationId xmlns:p14="http://schemas.microsoft.com/office/powerpoint/2010/main" val="6525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6233" y="1031190"/>
            <a:ext cx="7886700" cy="685042"/>
          </a:xfrm>
        </p:spPr>
        <p:txBody>
          <a:bodyPr anchor="ctr">
            <a:normAutofit/>
          </a:bodyPr>
          <a:lstStyle/>
          <a:p>
            <a:pPr algn="ctr"/>
            <a:r>
              <a:rPr kumimoji="1" lang="en-US" altLang="zh-CN" sz="3300"/>
              <a:t>Introduction</a:t>
            </a:r>
            <a:r>
              <a:rPr kumimoji="1" lang="zh-CN" altLang="en-US" sz="3300"/>
              <a:t> </a:t>
            </a:r>
            <a:r>
              <a:rPr kumimoji="1" lang="en-US" altLang="zh-CN" sz="3300"/>
              <a:t>to</a:t>
            </a:r>
            <a:r>
              <a:rPr kumimoji="1" lang="zh-CN" altLang="en-US" sz="3300"/>
              <a:t> </a:t>
            </a:r>
            <a:r>
              <a:rPr kumimoji="1" lang="en-US" altLang="zh-CN" sz="3300"/>
              <a:t>Machine</a:t>
            </a:r>
            <a:r>
              <a:rPr kumimoji="1" lang="zh-CN" altLang="en-US" sz="3300"/>
              <a:t> </a:t>
            </a:r>
            <a:r>
              <a:rPr kumimoji="1" lang="en-US" altLang="zh-CN" sz="3300"/>
              <a:t>Learning</a:t>
            </a:r>
            <a:endParaRPr kumimoji="1" lang="zh-CN" altLang="en-US" sz="3300"/>
          </a:p>
        </p:txBody>
      </p:sp>
      <p:sp>
        <p:nvSpPr>
          <p:cNvPr id="11" name="投影片編號版面配置區 10">
            <a:extLst>
              <a:ext uri="{FF2B5EF4-FFF2-40B4-BE49-F238E27FC236}">
                <a16:creationId xmlns:a16="http://schemas.microsoft.com/office/drawing/2014/main" id="{081637E8-F307-1347-A96C-1B28936FBF18}"/>
              </a:ext>
            </a:extLst>
          </p:cNvPr>
          <p:cNvSpPr>
            <a:spLocks noGrp="1"/>
          </p:cNvSpPr>
          <p:nvPr>
            <p:ph type="sldNum" sz="quarter" idx="12"/>
          </p:nvPr>
        </p:nvSpPr>
        <p:spPr/>
        <p:txBody>
          <a:bodyPr/>
          <a:lstStyle/>
          <a:p>
            <a:fld id="{AFE7FC83-13BA-D54D-9A9D-DC0A80A568EE}" type="slidenum">
              <a:rPr kumimoji="1" lang="zh-CN" altLang="en-US" smtClean="0"/>
              <a:t>3</a:t>
            </a:fld>
            <a:endParaRPr kumimoji="1" lang="zh-CN" altLang="en-US"/>
          </a:p>
        </p:txBody>
      </p:sp>
      <p:pic>
        <p:nvPicPr>
          <p:cNvPr id="8" name="圖片 7">
            <a:extLst>
              <a:ext uri="{FF2B5EF4-FFF2-40B4-BE49-F238E27FC236}">
                <a16:creationId xmlns:a16="http://schemas.microsoft.com/office/drawing/2014/main" id="{A0758C44-0802-224D-A125-9F567C12D3D3}"/>
              </a:ext>
            </a:extLst>
          </p:cNvPr>
          <p:cNvPicPr>
            <a:picLocks noChangeAspect="1"/>
          </p:cNvPicPr>
          <p:nvPr/>
        </p:nvPicPr>
        <p:blipFill>
          <a:blip r:embed="rId2"/>
          <a:stretch>
            <a:fillRect/>
          </a:stretch>
        </p:blipFill>
        <p:spPr>
          <a:xfrm>
            <a:off x="79920" y="2083023"/>
            <a:ext cx="4214989" cy="3013717"/>
          </a:xfrm>
          <a:prstGeom prst="rect">
            <a:avLst/>
          </a:prstGeom>
        </p:spPr>
      </p:pic>
      <p:sp>
        <p:nvSpPr>
          <p:cNvPr id="9" name="矩形 8">
            <a:extLst>
              <a:ext uri="{FF2B5EF4-FFF2-40B4-BE49-F238E27FC236}">
                <a16:creationId xmlns:a16="http://schemas.microsoft.com/office/drawing/2014/main" id="{B88F1437-4A27-CF4F-A5DD-742E2A3B04B4}"/>
              </a:ext>
            </a:extLst>
          </p:cNvPr>
          <p:cNvSpPr/>
          <p:nvPr/>
        </p:nvSpPr>
        <p:spPr>
          <a:xfrm>
            <a:off x="249384" y="5583460"/>
            <a:ext cx="8645237" cy="300082"/>
          </a:xfrm>
          <a:prstGeom prst="rect">
            <a:avLst/>
          </a:prstGeom>
        </p:spPr>
        <p:txBody>
          <a:bodyPr wrap="square">
            <a:spAutoFit/>
          </a:bodyPr>
          <a:lstStyle/>
          <a:p>
            <a:r>
              <a:rPr lang="zh-MO" altLang="en-US" sz="1350"/>
              <a:t>https://towardsdatascience.com/coding-deep-learning-for-beginners-types-of-machine-learning-b9e651e1ed9d</a:t>
            </a:r>
          </a:p>
        </p:txBody>
      </p:sp>
      <p:pic>
        <p:nvPicPr>
          <p:cNvPr id="10" name="圖片 9">
            <a:extLst>
              <a:ext uri="{FF2B5EF4-FFF2-40B4-BE49-F238E27FC236}">
                <a16:creationId xmlns:a16="http://schemas.microsoft.com/office/drawing/2014/main" id="{1B45E0B7-C9B5-E940-A121-B87BEE74E9F2}"/>
              </a:ext>
            </a:extLst>
          </p:cNvPr>
          <p:cNvPicPr>
            <a:picLocks noChangeAspect="1"/>
          </p:cNvPicPr>
          <p:nvPr/>
        </p:nvPicPr>
        <p:blipFill>
          <a:blip r:embed="rId3"/>
          <a:stretch>
            <a:fillRect/>
          </a:stretch>
        </p:blipFill>
        <p:spPr>
          <a:xfrm>
            <a:off x="4257492" y="1998247"/>
            <a:ext cx="4824164" cy="3267508"/>
          </a:xfrm>
          <a:prstGeom prst="rect">
            <a:avLst/>
          </a:prstGeom>
        </p:spPr>
      </p:pic>
    </p:spTree>
    <p:extLst>
      <p:ext uri="{BB962C8B-B14F-4D97-AF65-F5344CB8AC3E}">
        <p14:creationId xmlns:p14="http://schemas.microsoft.com/office/powerpoint/2010/main" val="1895123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a:t>Why Machine</a:t>
            </a:r>
            <a:r>
              <a:rPr kumimoji="1" lang="zh-CN" altLang="en-US"/>
              <a:t> </a:t>
            </a:r>
            <a:r>
              <a:rPr kumimoji="1" lang="en-US" altLang="zh-CN"/>
              <a:t>Learning?</a:t>
            </a:r>
            <a:endParaRPr kumimoji="1" lang="zh-CN" altLang="en-US"/>
          </a:p>
        </p:txBody>
      </p:sp>
      <p:sp>
        <p:nvSpPr>
          <p:cNvPr id="3" name="内容占位符 2"/>
          <p:cNvSpPr>
            <a:spLocks noGrp="1"/>
          </p:cNvSpPr>
          <p:nvPr>
            <p:ph idx="1"/>
          </p:nvPr>
        </p:nvSpPr>
        <p:spPr/>
        <p:txBody>
          <a:bodyPr>
            <a:normAutofit/>
          </a:bodyPr>
          <a:lstStyle/>
          <a:p>
            <a:pPr marL="0" indent="0">
              <a:buNone/>
            </a:pPr>
            <a:r>
              <a:rPr kumimoji="1" lang="en-US" altLang="zh-CN">
                <a:latin typeface="Times" charset="0"/>
                <a:ea typeface="Times" charset="0"/>
                <a:cs typeface="Times" charset="0"/>
              </a:rPr>
              <a:t>Machine learning is a means of realizing artificial</a:t>
            </a:r>
            <a:r>
              <a:rPr kumimoji="1" lang="zh-CN" altLang="en-US">
                <a:latin typeface="Times" charset="0"/>
                <a:ea typeface="Times" charset="0"/>
                <a:cs typeface="Times" charset="0"/>
              </a:rPr>
              <a:t> </a:t>
            </a:r>
            <a:r>
              <a:rPr kumimoji="1" lang="en-US" altLang="zh-CN">
                <a:latin typeface="Times" charset="0"/>
                <a:ea typeface="Times" charset="0"/>
                <a:cs typeface="Times" charset="0"/>
              </a:rPr>
              <a:t>intelligence. Its main research content is how to use data or experience to learn and improve the performance of specific algorithms.</a:t>
            </a:r>
          </a:p>
          <a:p>
            <a:r>
              <a:rPr kumimoji="1" lang="en-US" altLang="zh-CN">
                <a:latin typeface="Times" charset="0"/>
                <a:ea typeface="Times" charset="0"/>
                <a:cs typeface="Times" charset="0"/>
              </a:rPr>
              <a:t>Multi-domain intersection, involving multiple disciplines such as probability theory, statistics, algorithm complexity theory, etc.</a:t>
            </a:r>
          </a:p>
          <a:p>
            <a:r>
              <a:rPr kumimoji="1" lang="en-US" altLang="zh-CN">
                <a:latin typeface="Times" charset="0"/>
                <a:ea typeface="Times" charset="0"/>
                <a:cs typeface="Times" charset="0"/>
              </a:rPr>
              <a:t>Widely used in web search, spam filtering, recommendation system, advertising, credit evaluation,  Fraud detection, stock trading, and medical diagnostics applications.</a:t>
            </a:r>
            <a:endParaRPr kumimoji="1" lang="zh-CN" altLang="en-US">
              <a:latin typeface="Times" charset="0"/>
              <a:ea typeface="Times" charset="0"/>
              <a:cs typeface="Times" charset="0"/>
            </a:endParaRPr>
          </a:p>
        </p:txBody>
      </p:sp>
      <p:sp>
        <p:nvSpPr>
          <p:cNvPr id="4" name="投影片編號版面配置區 3">
            <a:extLst>
              <a:ext uri="{FF2B5EF4-FFF2-40B4-BE49-F238E27FC236}">
                <a16:creationId xmlns:a16="http://schemas.microsoft.com/office/drawing/2014/main" id="{170AAC77-DFDA-CB45-820D-79103D4B7696}"/>
              </a:ext>
            </a:extLst>
          </p:cNvPr>
          <p:cNvSpPr>
            <a:spLocks noGrp="1"/>
          </p:cNvSpPr>
          <p:nvPr>
            <p:ph type="sldNum" sz="quarter" idx="12"/>
          </p:nvPr>
        </p:nvSpPr>
        <p:spPr/>
        <p:txBody>
          <a:bodyPr/>
          <a:lstStyle/>
          <a:p>
            <a:fld id="{AFE7FC83-13BA-D54D-9A9D-DC0A80A568EE}" type="slidenum">
              <a:rPr kumimoji="1" lang="zh-CN" altLang="en-US" smtClean="0"/>
              <a:t>30</a:t>
            </a:fld>
            <a:endParaRPr kumimoji="1" lang="zh-CN" altLang="en-US"/>
          </a:p>
        </p:txBody>
      </p:sp>
    </p:spTree>
    <p:extLst>
      <p:ext uri="{BB962C8B-B14F-4D97-AF65-F5344CB8AC3E}">
        <p14:creationId xmlns:p14="http://schemas.microsoft.com/office/powerpoint/2010/main" val="3320999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a:t>Goals</a:t>
            </a:r>
            <a:r>
              <a:rPr kumimoji="1" lang="zh-CN" altLang="en-US"/>
              <a:t> </a:t>
            </a:r>
            <a:r>
              <a:rPr kumimoji="1" lang="en-US" altLang="zh-CN"/>
              <a:t>of</a:t>
            </a:r>
            <a:r>
              <a:rPr kumimoji="1" lang="zh-CN" altLang="en-US"/>
              <a:t> </a:t>
            </a:r>
            <a:r>
              <a:rPr kumimoji="1" lang="en-US" altLang="zh-CN"/>
              <a:t>Machine</a:t>
            </a:r>
            <a:r>
              <a:rPr kumimoji="1" lang="zh-CN" altLang="en-US"/>
              <a:t> </a:t>
            </a:r>
            <a:r>
              <a:rPr kumimoji="1" lang="en-US" altLang="zh-CN"/>
              <a:t>Learning</a:t>
            </a:r>
            <a:endParaRPr kumimoji="1" lang="zh-CN" altLang="en-US"/>
          </a:p>
        </p:txBody>
      </p:sp>
      <p:sp>
        <p:nvSpPr>
          <p:cNvPr id="3" name="内容占位符 2"/>
          <p:cNvSpPr>
            <a:spLocks noGrp="1"/>
          </p:cNvSpPr>
          <p:nvPr>
            <p:ph idx="1"/>
          </p:nvPr>
        </p:nvSpPr>
        <p:spPr>
          <a:xfrm>
            <a:off x="628650" y="2062595"/>
            <a:ext cx="7886700" cy="3427377"/>
          </a:xfrm>
        </p:spPr>
        <p:txBody>
          <a:bodyPr>
            <a:normAutofit fontScale="70000" lnSpcReduction="20000"/>
          </a:bodyPr>
          <a:lstStyle/>
          <a:p>
            <a:r>
              <a:rPr kumimoji="1" lang="en-US" altLang="zh-CN">
                <a:latin typeface="Times" charset="0"/>
                <a:ea typeface="Times" charset="0"/>
                <a:cs typeface="Times" charset="0"/>
              </a:rPr>
              <a:t>First, we will introduce the basic concepts of ML. </a:t>
            </a:r>
          </a:p>
          <a:p>
            <a:r>
              <a:rPr kumimoji="1" lang="en-US" altLang="zh-CN">
                <a:latin typeface="Times" charset="0"/>
                <a:ea typeface="Times" charset="0"/>
                <a:cs typeface="Times" charset="0"/>
              </a:rPr>
              <a:t>Throughout the course, basic ML tool:</a:t>
            </a:r>
            <a:r>
              <a:rPr lang="zh-CN" altLang="en-US"/>
              <a:t> </a:t>
            </a:r>
            <a:r>
              <a:rPr kumimoji="1" lang="en-US" altLang="zh-CN" err="1">
                <a:latin typeface="Times" charset="0"/>
              </a:rPr>
              <a:t>Scikit</a:t>
            </a:r>
            <a:r>
              <a:rPr kumimoji="1" lang="en-US" altLang="zh-CN">
                <a:latin typeface="Times" charset="0"/>
              </a:rPr>
              <a:t>-learn</a:t>
            </a:r>
            <a:r>
              <a:rPr kumimoji="1" lang="zh-CN" altLang="en-US">
                <a:latin typeface="Times" charset="0"/>
              </a:rPr>
              <a:t> </a:t>
            </a:r>
            <a:r>
              <a:rPr kumimoji="1" lang="en-US" altLang="zh-CN">
                <a:latin typeface="Times" charset="0"/>
              </a:rPr>
              <a:t>(</a:t>
            </a:r>
            <a:r>
              <a:rPr kumimoji="1" lang="en-US" altLang="zh-CN" err="1">
                <a:latin typeface="Times" charset="0"/>
              </a:rPr>
              <a:t>sklearn</a:t>
            </a:r>
            <a:r>
              <a:rPr kumimoji="1" lang="en-US" altLang="zh-CN">
                <a:latin typeface="Times" charset="0"/>
              </a:rPr>
              <a:t>), will be be emphasized on some basic learning process</a:t>
            </a:r>
            <a:r>
              <a:rPr kumimoji="1" lang="en-US" altLang="zh-CN">
                <a:latin typeface="Times" charset="0"/>
                <a:ea typeface="Times" charset="0"/>
                <a:cs typeface="Times" charset="0"/>
              </a:rPr>
              <a:t>.</a:t>
            </a:r>
          </a:p>
          <a:p>
            <a:r>
              <a:rPr kumimoji="1" lang="en-US" altLang="zh-CN">
                <a:latin typeface="Times" charset="0"/>
                <a:ea typeface="Times" charset="0"/>
                <a:cs typeface="Times" charset="0"/>
              </a:rPr>
              <a:t>ML overview, inductive learning, and representation (or reinforcement) learning will be introduced. Basic learning processes of Bayesian Networks will be studied; </a:t>
            </a:r>
          </a:p>
          <a:p>
            <a:r>
              <a:rPr kumimoji="1" lang="en-US" altLang="zh-CN">
                <a:latin typeface="Times" charset="0"/>
                <a:ea typeface="Times" charset="0"/>
                <a:cs typeface="Times" charset="0"/>
              </a:rPr>
              <a:t>Deep learning and deep neural networks; convolution neural network. </a:t>
            </a:r>
          </a:p>
          <a:p>
            <a:r>
              <a:rPr kumimoji="1" lang="en-US" altLang="zh-CN">
                <a:latin typeface="Times" charset="0"/>
                <a:ea typeface="Times" charset="0"/>
                <a:cs typeface="Times" charset="0"/>
              </a:rPr>
              <a:t>Other practical methodology of using tools:</a:t>
            </a:r>
            <a:r>
              <a:rPr lang="zh-CN" altLang="en-US"/>
              <a:t> </a:t>
            </a:r>
            <a:r>
              <a:rPr kumimoji="1" lang="en-US" altLang="zh-CN" err="1">
                <a:latin typeface="Times" charset="0"/>
              </a:rPr>
              <a:t>Karas</a:t>
            </a:r>
            <a:r>
              <a:rPr kumimoji="1" lang="en-US" altLang="zh-CN">
                <a:latin typeface="Times" charset="0"/>
              </a:rPr>
              <a:t>/</a:t>
            </a:r>
            <a:r>
              <a:rPr kumimoji="1" lang="en-US" altLang="zh-CN" err="1">
                <a:latin typeface="Times" charset="0"/>
              </a:rPr>
              <a:t>Tensorflow</a:t>
            </a:r>
            <a:r>
              <a:rPr kumimoji="1" lang="en-US" altLang="zh-CN">
                <a:latin typeface="Times" charset="0"/>
              </a:rPr>
              <a:t> etc. will be be introduced</a:t>
            </a:r>
            <a:r>
              <a:rPr kumimoji="1" lang="en-US" altLang="zh-CN">
                <a:latin typeface="Times" charset="0"/>
                <a:ea typeface="Times" charset="0"/>
                <a:cs typeface="Times" charset="0"/>
              </a:rPr>
              <a:t>.</a:t>
            </a:r>
          </a:p>
          <a:p>
            <a:r>
              <a:rPr kumimoji="1" lang="en-US" altLang="zh-CN">
                <a:latin typeface="Times" charset="0"/>
                <a:ea typeface="Times" charset="0"/>
                <a:cs typeface="Times" charset="0"/>
              </a:rPr>
              <a:t>Finally, we will introduce the basic concepts such as liner algebra; probability and information theory, and numerical methods. </a:t>
            </a:r>
          </a:p>
        </p:txBody>
      </p:sp>
      <p:sp>
        <p:nvSpPr>
          <p:cNvPr id="4" name="投影片編號版面配置區 3">
            <a:extLst>
              <a:ext uri="{FF2B5EF4-FFF2-40B4-BE49-F238E27FC236}">
                <a16:creationId xmlns:a16="http://schemas.microsoft.com/office/drawing/2014/main" id="{B9C56FB8-9B10-2E47-BDD4-9CB1D8E24551}"/>
              </a:ext>
            </a:extLst>
          </p:cNvPr>
          <p:cNvSpPr>
            <a:spLocks noGrp="1"/>
          </p:cNvSpPr>
          <p:nvPr>
            <p:ph type="sldNum" sz="quarter" idx="12"/>
          </p:nvPr>
        </p:nvSpPr>
        <p:spPr/>
        <p:txBody>
          <a:bodyPr/>
          <a:lstStyle/>
          <a:p>
            <a:fld id="{AFE7FC83-13BA-D54D-9A9D-DC0A80A568EE}" type="slidenum">
              <a:rPr kumimoji="1" lang="zh-CN" altLang="en-US" smtClean="0"/>
              <a:t>31</a:t>
            </a:fld>
            <a:endParaRPr kumimoji="1" lang="zh-CN" altLang="en-US"/>
          </a:p>
        </p:txBody>
      </p:sp>
    </p:spTree>
    <p:extLst>
      <p:ext uri="{BB962C8B-B14F-4D97-AF65-F5344CB8AC3E}">
        <p14:creationId xmlns:p14="http://schemas.microsoft.com/office/powerpoint/2010/main" val="2927558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en-US" altLang="zh-CN"/>
              <a:t>Basic Categories</a:t>
            </a:r>
            <a:r>
              <a:rPr kumimoji="1" lang="zh-CN" altLang="en-US"/>
              <a:t> </a:t>
            </a:r>
            <a:r>
              <a:rPr kumimoji="1" lang="en-US" altLang="zh-CN"/>
              <a:t>of</a:t>
            </a:r>
            <a:r>
              <a:rPr kumimoji="1" lang="zh-CN" altLang="en-US"/>
              <a:t> </a:t>
            </a:r>
            <a:r>
              <a:rPr kumimoji="1" lang="en-US" altLang="zh-CN"/>
              <a:t>Machine</a:t>
            </a:r>
            <a:r>
              <a:rPr kumimoji="1" lang="zh-CN" altLang="en-US"/>
              <a:t> </a:t>
            </a:r>
            <a:r>
              <a:rPr kumimoji="1" lang="en-US" altLang="zh-CN"/>
              <a:t>Learning</a:t>
            </a:r>
            <a:endParaRPr kumimoji="1" lang="zh-CN" altLang="en-US"/>
          </a:p>
        </p:txBody>
      </p:sp>
      <p:sp>
        <p:nvSpPr>
          <p:cNvPr id="3" name="内容占位符 2"/>
          <p:cNvSpPr>
            <a:spLocks noGrp="1"/>
          </p:cNvSpPr>
          <p:nvPr>
            <p:ph idx="1"/>
          </p:nvPr>
        </p:nvSpPr>
        <p:spPr/>
        <p:txBody>
          <a:bodyPr/>
          <a:lstStyle/>
          <a:p>
            <a:pPr marL="0" indent="0">
              <a:buNone/>
            </a:pPr>
            <a:r>
              <a:rPr kumimoji="1" lang="en-US" altLang="zh-CN">
                <a:latin typeface="Times" charset="0"/>
                <a:ea typeface="Times" charset="0"/>
                <a:cs typeface="Times" charset="0"/>
              </a:rPr>
              <a:t>Machine learning is generally divided into the following categories:</a:t>
            </a:r>
          </a:p>
          <a:p>
            <a:r>
              <a:rPr lang="en-US" altLang="zh-CN">
                <a:latin typeface="Times" charset="0"/>
                <a:ea typeface="Times" charset="0"/>
                <a:cs typeface="Times" charset="0"/>
              </a:rPr>
              <a:t>Supervised Learning </a:t>
            </a:r>
          </a:p>
          <a:p>
            <a:r>
              <a:rPr lang="en-US" altLang="zh-CN">
                <a:latin typeface="Times" charset="0"/>
                <a:ea typeface="Times" charset="0"/>
                <a:cs typeface="Times" charset="0"/>
              </a:rPr>
              <a:t>Unsupervised Learning </a:t>
            </a:r>
          </a:p>
          <a:p>
            <a:r>
              <a:rPr lang="en-US" altLang="zh-CN">
                <a:latin typeface="Times" charset="0"/>
                <a:ea typeface="Times" charset="0"/>
                <a:cs typeface="Times" charset="0"/>
              </a:rPr>
              <a:t>Reinforcement Learning </a:t>
            </a:r>
          </a:p>
          <a:p>
            <a:r>
              <a:rPr lang="en-US" altLang="zh-CN">
                <a:latin typeface="Times" charset="0"/>
                <a:ea typeface="Times" charset="0"/>
                <a:cs typeface="Times" charset="0"/>
              </a:rPr>
              <a:t>Representation Learning</a:t>
            </a:r>
          </a:p>
          <a:p>
            <a:r>
              <a:rPr lang="en-US" altLang="zh-CN">
                <a:latin typeface="Times" charset="0"/>
                <a:ea typeface="Times" charset="0"/>
                <a:cs typeface="Times" charset="0"/>
              </a:rPr>
              <a:t>Semi-supervised Learning </a:t>
            </a:r>
          </a:p>
          <a:p>
            <a:r>
              <a:rPr lang="en-US" altLang="zh-CN">
                <a:latin typeface="Times" charset="0"/>
                <a:ea typeface="Times" charset="0"/>
                <a:cs typeface="Times" charset="0"/>
              </a:rPr>
              <a:t>Deep Learning </a:t>
            </a:r>
          </a:p>
        </p:txBody>
      </p:sp>
      <p:sp>
        <p:nvSpPr>
          <p:cNvPr id="4" name="投影片編號版面配置區 3">
            <a:extLst>
              <a:ext uri="{FF2B5EF4-FFF2-40B4-BE49-F238E27FC236}">
                <a16:creationId xmlns:a16="http://schemas.microsoft.com/office/drawing/2014/main" id="{B8D83D50-BA93-954E-BB24-EE0BC31D21DD}"/>
              </a:ext>
            </a:extLst>
          </p:cNvPr>
          <p:cNvSpPr>
            <a:spLocks noGrp="1"/>
          </p:cNvSpPr>
          <p:nvPr>
            <p:ph type="sldNum" sz="quarter" idx="12"/>
          </p:nvPr>
        </p:nvSpPr>
        <p:spPr/>
        <p:txBody>
          <a:bodyPr/>
          <a:lstStyle/>
          <a:p>
            <a:fld id="{AFE7FC83-13BA-D54D-9A9D-DC0A80A568EE}" type="slidenum">
              <a:rPr kumimoji="1" lang="zh-CN" altLang="en-US" smtClean="0"/>
              <a:t>32</a:t>
            </a:fld>
            <a:endParaRPr kumimoji="1" lang="zh-CN" altLang="en-US"/>
          </a:p>
        </p:txBody>
      </p:sp>
    </p:spTree>
    <p:extLst>
      <p:ext uri="{BB962C8B-B14F-4D97-AF65-F5344CB8AC3E}">
        <p14:creationId xmlns:p14="http://schemas.microsoft.com/office/powerpoint/2010/main" val="81042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a:t>Python </a:t>
            </a:r>
            <a:r>
              <a:rPr lang="en-US" altLang="zh-CN" err="1"/>
              <a:t>Scikit</a:t>
            </a:r>
            <a:r>
              <a:rPr lang="en-US" altLang="zh-CN"/>
              <a:t>-learn </a:t>
            </a:r>
            <a:endParaRPr kumimoji="1" lang="zh-CN" altLang="en-US"/>
          </a:p>
        </p:txBody>
      </p:sp>
      <p:sp>
        <p:nvSpPr>
          <p:cNvPr id="3" name="内容占位符 2"/>
          <p:cNvSpPr>
            <a:spLocks noGrp="1"/>
          </p:cNvSpPr>
          <p:nvPr>
            <p:ph idx="1"/>
          </p:nvPr>
        </p:nvSpPr>
        <p:spPr/>
        <p:txBody>
          <a:bodyPr/>
          <a:lstStyle/>
          <a:p>
            <a:r>
              <a:rPr lang="en-US" altLang="zh-CN">
                <a:effectLst/>
                <a:latin typeface="+mj-lt"/>
              </a:rPr>
              <a:t>Machine</a:t>
            </a:r>
            <a:r>
              <a:rPr lang="zh-CN" altLang="en-US">
                <a:effectLst/>
                <a:latin typeface="+mj-lt"/>
              </a:rPr>
              <a:t> </a:t>
            </a:r>
            <a:r>
              <a:rPr lang="en-US" altLang="zh-CN">
                <a:effectLst/>
                <a:latin typeface="+mj-lt"/>
              </a:rPr>
              <a:t>Learning</a:t>
            </a:r>
            <a:r>
              <a:rPr lang="zh-CN" altLang="en-US">
                <a:effectLst/>
                <a:latin typeface="+mj-lt"/>
              </a:rPr>
              <a:t> </a:t>
            </a:r>
            <a:r>
              <a:rPr lang="en-US" altLang="zh-CN">
                <a:effectLst/>
                <a:latin typeface="+mj-lt"/>
              </a:rPr>
              <a:t>in</a:t>
            </a:r>
            <a:r>
              <a:rPr lang="zh-CN" altLang="en-US">
                <a:effectLst/>
                <a:latin typeface="+mj-lt"/>
              </a:rPr>
              <a:t> </a:t>
            </a:r>
            <a:r>
              <a:rPr lang="en-US" altLang="zh-CN">
                <a:effectLst/>
                <a:latin typeface="+mj-lt"/>
              </a:rPr>
              <a:t>Python:</a:t>
            </a:r>
          </a:p>
          <a:p>
            <a:pPr marL="0" indent="0">
              <a:buNone/>
            </a:pPr>
            <a:r>
              <a:rPr lang="zh-CN" altLang="en-US">
                <a:latin typeface="+mj-lt"/>
              </a:rPr>
              <a:t>   </a:t>
            </a:r>
            <a:r>
              <a:rPr lang="en-US" altLang="zh-CN" err="1">
                <a:latin typeface="+mj-lt"/>
              </a:rPr>
              <a:t>Scikit</a:t>
            </a:r>
            <a:r>
              <a:rPr lang="en-US" altLang="zh-CN">
                <a:latin typeface="+mj-lt"/>
              </a:rPr>
              <a:t>-learn</a:t>
            </a:r>
            <a:r>
              <a:rPr lang="zh-CN" altLang="en-US">
                <a:latin typeface="+mj-lt"/>
              </a:rPr>
              <a:t> </a:t>
            </a:r>
            <a:r>
              <a:rPr lang="en-US" altLang="zh-CN">
                <a:latin typeface="+mj-lt"/>
              </a:rPr>
              <a:t>(</a:t>
            </a:r>
            <a:r>
              <a:rPr lang="en-US" altLang="zh-CN" err="1">
                <a:latin typeface="+mj-lt"/>
              </a:rPr>
              <a:t>sklearn</a:t>
            </a:r>
            <a:r>
              <a:rPr lang="en-US" altLang="zh-CN">
                <a:latin typeface="+mj-lt"/>
              </a:rPr>
              <a:t>):</a:t>
            </a:r>
            <a:r>
              <a:rPr lang="zh-CN" altLang="en-US">
                <a:latin typeface="+mj-lt"/>
              </a:rPr>
              <a:t> </a:t>
            </a:r>
            <a:r>
              <a:rPr lang="en-US" altLang="zh-CN">
                <a:latin typeface="Times" charset="0"/>
                <a:ea typeface="Times" charset="0"/>
                <a:cs typeface="Times" charset="0"/>
                <a:hlinkClick r:id="rId2"/>
              </a:rPr>
              <a:t>http://scikit-learn.org/stable/ </a:t>
            </a:r>
            <a:endParaRPr lang="en-US" altLang="zh-CN">
              <a:effectLst/>
              <a:latin typeface="Times" charset="0"/>
              <a:ea typeface="Times" charset="0"/>
              <a:cs typeface="Times" charset="0"/>
            </a:endParaRPr>
          </a:p>
          <a:p>
            <a:r>
              <a:rPr lang="en-US" altLang="zh-CN">
                <a:latin typeface="+mj-lt"/>
              </a:rPr>
              <a:t>A</a:t>
            </a:r>
            <a:r>
              <a:rPr lang="en-US" altLang="zh-CN">
                <a:effectLst/>
                <a:latin typeface="+mj-lt"/>
              </a:rPr>
              <a:t> simple and effective set of tools</a:t>
            </a:r>
          </a:p>
          <a:p>
            <a:r>
              <a:rPr kumimoji="1" lang="en-US" altLang="zh-CN">
                <a:latin typeface="+mj-lt"/>
              </a:rPr>
              <a:t>Depends on Python's </a:t>
            </a:r>
            <a:r>
              <a:rPr kumimoji="1" lang="en-US" altLang="zh-CN" err="1">
                <a:latin typeface="+mj-lt"/>
              </a:rPr>
              <a:t>NumPy</a:t>
            </a:r>
            <a:r>
              <a:rPr kumimoji="1" lang="en-US" altLang="zh-CN">
                <a:latin typeface="+mj-lt"/>
              </a:rPr>
              <a:t>, </a:t>
            </a:r>
            <a:r>
              <a:rPr kumimoji="1" lang="en-US" altLang="zh-CN" err="1">
                <a:latin typeface="+mj-lt"/>
              </a:rPr>
              <a:t>SciPy</a:t>
            </a:r>
            <a:r>
              <a:rPr kumimoji="1" lang="en-US" altLang="zh-CN">
                <a:latin typeface="+mj-lt"/>
              </a:rPr>
              <a:t> and </a:t>
            </a:r>
            <a:r>
              <a:rPr kumimoji="1" lang="en-US" altLang="zh-CN" err="1">
                <a:latin typeface="+mj-lt"/>
              </a:rPr>
              <a:t>matplotlib</a:t>
            </a:r>
            <a:r>
              <a:rPr kumimoji="1" lang="en-US" altLang="zh-CN">
                <a:latin typeface="+mj-lt"/>
              </a:rPr>
              <a:t> libraries</a:t>
            </a:r>
          </a:p>
          <a:p>
            <a:r>
              <a:rPr kumimoji="1" lang="en-US" altLang="zh-CN">
                <a:latin typeface="+mj-lt"/>
              </a:rPr>
              <a:t>Open source, reusable</a:t>
            </a:r>
            <a:endParaRPr kumimoji="1" lang="zh-CN" altLang="en-US">
              <a:latin typeface="+mj-lt"/>
            </a:endParaRPr>
          </a:p>
        </p:txBody>
      </p:sp>
      <p:sp>
        <p:nvSpPr>
          <p:cNvPr id="4" name="投影片編號版面配置區 3">
            <a:extLst>
              <a:ext uri="{FF2B5EF4-FFF2-40B4-BE49-F238E27FC236}">
                <a16:creationId xmlns:a16="http://schemas.microsoft.com/office/drawing/2014/main" id="{82EFA319-2920-A140-BCF7-A5C0019F4552}"/>
              </a:ext>
            </a:extLst>
          </p:cNvPr>
          <p:cNvSpPr>
            <a:spLocks noGrp="1"/>
          </p:cNvSpPr>
          <p:nvPr>
            <p:ph type="sldNum" sz="quarter" idx="12"/>
          </p:nvPr>
        </p:nvSpPr>
        <p:spPr/>
        <p:txBody>
          <a:bodyPr/>
          <a:lstStyle/>
          <a:p>
            <a:fld id="{AFE7FC83-13BA-D54D-9A9D-DC0A80A568EE}" type="slidenum">
              <a:rPr kumimoji="1" lang="zh-CN" altLang="en-US" smtClean="0"/>
              <a:t>33</a:t>
            </a:fld>
            <a:endParaRPr kumimoji="1" lang="zh-CN" altLang="en-US"/>
          </a:p>
        </p:txBody>
      </p:sp>
    </p:spTree>
    <p:extLst>
      <p:ext uri="{BB962C8B-B14F-4D97-AF65-F5344CB8AC3E}">
        <p14:creationId xmlns:p14="http://schemas.microsoft.com/office/powerpoint/2010/main" val="90576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034650"/>
            <a:ext cx="7886700" cy="994172"/>
          </a:xfrm>
        </p:spPr>
        <p:txBody>
          <a:bodyPr/>
          <a:lstStyle/>
          <a:p>
            <a:pPr algn="ctr"/>
            <a:r>
              <a:rPr kumimoji="1" lang="en-US" altLang="zh-CN"/>
              <a:t>Common</a:t>
            </a:r>
            <a:r>
              <a:rPr kumimoji="1" lang="zh-CN" altLang="en-US"/>
              <a:t> </a:t>
            </a:r>
            <a:r>
              <a:rPr kumimoji="1" lang="en-US" altLang="zh-CN"/>
              <a:t>Function</a:t>
            </a:r>
            <a:r>
              <a:rPr kumimoji="1" lang="zh-CN" altLang="en-US"/>
              <a:t> </a:t>
            </a:r>
            <a:r>
              <a:rPr kumimoji="1" lang="en-US" altLang="zh-CN"/>
              <a:t>in</a:t>
            </a:r>
            <a:r>
              <a:rPr kumimoji="1" lang="zh-CN" altLang="en-US"/>
              <a:t> </a:t>
            </a:r>
            <a:r>
              <a:rPr lang="en-US" altLang="zh-CN" err="1"/>
              <a:t>Scikit</a:t>
            </a:r>
            <a:r>
              <a:rPr lang="en-US" altLang="zh-CN"/>
              <a:t>-learn </a:t>
            </a:r>
            <a:endParaRPr kumimoji="1" lang="zh-CN" altLang="en-US"/>
          </a:p>
        </p:txBody>
      </p:sp>
      <p:graphicFrame>
        <p:nvGraphicFramePr>
          <p:cNvPr id="4" name="内容占位符 3"/>
          <p:cNvGraphicFramePr>
            <a:graphicFrameLocks noGrp="1"/>
          </p:cNvGraphicFramePr>
          <p:nvPr>
            <p:ph idx="1"/>
            <p:extLst>
              <p:ext uri="{D42A27DB-BD31-4B8C-83A1-F6EECF244321}">
                <p14:modId xmlns:p14="http://schemas.microsoft.com/office/powerpoint/2010/main" val="1931509691"/>
              </p:ext>
            </p:extLst>
          </p:nvPr>
        </p:nvGraphicFramePr>
        <p:xfrm>
          <a:off x="342901" y="1984179"/>
          <a:ext cx="8529639" cy="3905144"/>
        </p:xfrm>
        <a:graphic>
          <a:graphicData uri="http://schemas.openxmlformats.org/drawingml/2006/table">
            <a:tbl>
              <a:tblPr firstRow="1" bandRow="1">
                <a:tableStyleId>{21E4AEA4-8DFA-4A89-87EB-49C32662AFE0}</a:tableStyleId>
              </a:tblPr>
              <a:tblGrid>
                <a:gridCol w="2843213">
                  <a:extLst>
                    <a:ext uri="{9D8B030D-6E8A-4147-A177-3AD203B41FA5}">
                      <a16:colId xmlns:a16="http://schemas.microsoft.com/office/drawing/2014/main" val="20000"/>
                    </a:ext>
                  </a:extLst>
                </a:gridCol>
                <a:gridCol w="2843213">
                  <a:extLst>
                    <a:ext uri="{9D8B030D-6E8A-4147-A177-3AD203B41FA5}">
                      <a16:colId xmlns:a16="http://schemas.microsoft.com/office/drawing/2014/main" val="20001"/>
                    </a:ext>
                  </a:extLst>
                </a:gridCol>
                <a:gridCol w="2843213">
                  <a:extLst>
                    <a:ext uri="{9D8B030D-6E8A-4147-A177-3AD203B41FA5}">
                      <a16:colId xmlns:a16="http://schemas.microsoft.com/office/drawing/2014/main" val="20002"/>
                    </a:ext>
                  </a:extLst>
                </a:gridCol>
              </a:tblGrid>
              <a:tr h="719111">
                <a:tc>
                  <a:txBody>
                    <a:bodyPr/>
                    <a:lstStyle/>
                    <a:p>
                      <a:pPr algn="ct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Applications</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Algorithm</a:t>
                      </a:r>
                      <a:endParaRPr lang="zh-CN" altLang="en-US" sz="2100">
                        <a:solidFill>
                          <a:schemeClr val="tx1"/>
                        </a:solidFill>
                        <a:latin typeface="Times" charset="0"/>
                        <a:ea typeface="Times" charset="0"/>
                        <a:cs typeface="Times" charset="0"/>
                      </a:endParaRPr>
                    </a:p>
                  </a:txBody>
                  <a:tcPr marL="68580" marR="68580" marT="34290" marB="34290"/>
                </a:tc>
                <a:extLst>
                  <a:ext uri="{0D108BD9-81ED-4DB2-BD59-A6C34878D82A}">
                    <a16:rowId xmlns:a16="http://schemas.microsoft.com/office/drawing/2014/main" val="10000"/>
                  </a:ext>
                </a:extLst>
              </a:tr>
              <a:tr h="719111">
                <a:tc>
                  <a:txBody>
                    <a:bodyPr/>
                    <a:lstStyle/>
                    <a:p>
                      <a:pPr algn="ctr"/>
                      <a:r>
                        <a:rPr lang="en-US" altLang="zh-CN" sz="2100">
                          <a:solidFill>
                            <a:schemeClr val="tx1"/>
                          </a:solidFill>
                          <a:latin typeface="Times" charset="0"/>
                          <a:ea typeface="Times" charset="0"/>
                          <a:cs typeface="Times" charset="0"/>
                        </a:rPr>
                        <a:t>Classification</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Anomaly detection, image recognition, etc.</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nl-NL" altLang="zh-CN" sz="2100">
                          <a:solidFill>
                            <a:schemeClr val="tx1"/>
                          </a:solidFill>
                          <a:latin typeface="Times" charset="0"/>
                          <a:ea typeface="Times" charset="0"/>
                          <a:cs typeface="Times" charset="0"/>
                        </a:rPr>
                        <a:t>KNN, SVM</a:t>
                      </a:r>
                      <a:r>
                        <a:rPr lang="en-US" altLang="zh-CN" sz="2100">
                          <a:solidFill>
                            <a:schemeClr val="tx1"/>
                          </a:solidFill>
                          <a:latin typeface="Times" charset="0"/>
                          <a:ea typeface="Times" charset="0"/>
                          <a:cs typeface="Times" charset="0"/>
                        </a:rPr>
                        <a:t>,</a:t>
                      </a:r>
                      <a:r>
                        <a:rPr lang="zh-CN" altLang="en-US" sz="2100" baseline="0">
                          <a:solidFill>
                            <a:schemeClr val="tx1"/>
                          </a:solidFill>
                          <a:latin typeface="Times" charset="0"/>
                          <a:ea typeface="Times" charset="0"/>
                          <a:cs typeface="Times" charset="0"/>
                        </a:rPr>
                        <a:t> </a:t>
                      </a:r>
                      <a:r>
                        <a:rPr lang="en-US" altLang="zh-CN" sz="2100">
                          <a:solidFill>
                            <a:schemeClr val="tx1"/>
                          </a:solidFill>
                          <a:latin typeface="Times" charset="0"/>
                          <a:ea typeface="Times" charset="0"/>
                          <a:cs typeface="Times" charset="0"/>
                        </a:rPr>
                        <a:t>etc. </a:t>
                      </a:r>
                      <a:endParaRPr lang="zh-CN" altLang="en-US" sz="2100">
                        <a:solidFill>
                          <a:schemeClr val="tx1"/>
                        </a:solidFill>
                        <a:latin typeface="Times" charset="0"/>
                        <a:ea typeface="Times" charset="0"/>
                        <a:cs typeface="Times" charset="0"/>
                      </a:endParaRPr>
                    </a:p>
                  </a:txBody>
                  <a:tcPr marL="68580" marR="68580" marT="34290" marB="34290"/>
                </a:tc>
                <a:extLst>
                  <a:ext uri="{0D108BD9-81ED-4DB2-BD59-A6C34878D82A}">
                    <a16:rowId xmlns:a16="http://schemas.microsoft.com/office/drawing/2014/main" val="10001"/>
                  </a:ext>
                </a:extLst>
              </a:tr>
              <a:tr h="719111">
                <a:tc>
                  <a:txBody>
                    <a:bodyPr/>
                    <a:lstStyle/>
                    <a:p>
                      <a:pPr algn="ctr"/>
                      <a:r>
                        <a:rPr lang="en-US" altLang="zh-CN" sz="2100">
                          <a:solidFill>
                            <a:schemeClr val="tx1"/>
                          </a:solidFill>
                          <a:latin typeface="Times" charset="0"/>
                          <a:ea typeface="Times" charset="0"/>
                          <a:cs typeface="Times" charset="0"/>
                        </a:rPr>
                        <a:t>Clustering</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Image segmentation, group segmentation, etc.</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K-Means, etc. </a:t>
                      </a:r>
                    </a:p>
                    <a:p>
                      <a:pPr algn="ctr"/>
                      <a:endParaRPr lang="zh-CN" altLang="en-US" sz="2100">
                        <a:solidFill>
                          <a:schemeClr val="tx1"/>
                        </a:solidFill>
                        <a:latin typeface="Times" charset="0"/>
                        <a:ea typeface="Times" charset="0"/>
                        <a:cs typeface="Times" charset="0"/>
                      </a:endParaRPr>
                    </a:p>
                  </a:txBody>
                  <a:tcPr marL="68580" marR="68580" marT="34290" marB="34290"/>
                </a:tc>
                <a:extLst>
                  <a:ext uri="{0D108BD9-81ED-4DB2-BD59-A6C34878D82A}">
                    <a16:rowId xmlns:a16="http://schemas.microsoft.com/office/drawing/2014/main" val="10002"/>
                  </a:ext>
                </a:extLst>
              </a:tr>
              <a:tr h="1028700">
                <a:tc>
                  <a:txBody>
                    <a:bodyPr/>
                    <a:lstStyle/>
                    <a:p>
                      <a:pPr algn="ctr"/>
                      <a:r>
                        <a:rPr lang="en-US" altLang="zh-CN" sz="2100">
                          <a:solidFill>
                            <a:schemeClr val="tx1"/>
                          </a:solidFill>
                          <a:latin typeface="Times" charset="0"/>
                          <a:ea typeface="Times" charset="0"/>
                          <a:cs typeface="Times" charset="0"/>
                        </a:rPr>
                        <a:t>Regression </a:t>
                      </a:r>
                    </a:p>
                    <a:p>
                      <a:pPr algn="ct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Price forecast, trend forecast, etc.</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100">
                          <a:solidFill>
                            <a:schemeClr val="tx1"/>
                          </a:solidFill>
                          <a:latin typeface="Times" charset="0"/>
                          <a:ea typeface="Times" charset="0"/>
                          <a:cs typeface="Times" charset="0"/>
                        </a:rPr>
                        <a:t>Linear regression,</a:t>
                      </a:r>
                      <a:r>
                        <a:rPr lang="zh-CN" altLang="en-US" sz="2100" baseline="0">
                          <a:solidFill>
                            <a:schemeClr val="tx1"/>
                          </a:solidFill>
                          <a:latin typeface="Times" charset="0"/>
                          <a:ea typeface="Times" charset="0"/>
                          <a:cs typeface="Times" charset="0"/>
                        </a:rPr>
                        <a:t> </a:t>
                      </a:r>
                      <a:r>
                        <a:rPr lang="en-US" altLang="zh-CN" sz="2100">
                          <a:solidFill>
                            <a:schemeClr val="tx1"/>
                          </a:solidFill>
                          <a:latin typeface="Times" charset="0"/>
                          <a:ea typeface="Times" charset="0"/>
                          <a:cs typeface="Times" charset="0"/>
                        </a:rPr>
                        <a:t>SVR</a:t>
                      </a:r>
                      <a:r>
                        <a:rPr lang="zh-CN" altLang="en-US" sz="2100">
                          <a:solidFill>
                            <a:schemeClr val="tx1"/>
                          </a:solidFill>
                          <a:latin typeface="Times" charset="0"/>
                          <a:ea typeface="Times" charset="0"/>
                          <a:cs typeface="Times" charset="0"/>
                        </a:rPr>
                        <a:t>，</a:t>
                      </a:r>
                      <a:r>
                        <a:rPr lang="en-US" altLang="zh-CN" sz="2100">
                          <a:solidFill>
                            <a:schemeClr val="tx1"/>
                          </a:solidFill>
                          <a:latin typeface="Times" charset="0"/>
                          <a:ea typeface="Times" charset="0"/>
                          <a:cs typeface="Times" charset="0"/>
                        </a:rPr>
                        <a:t>etc. </a:t>
                      </a:r>
                    </a:p>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100">
                        <a:solidFill>
                          <a:schemeClr val="tx1"/>
                        </a:solidFill>
                        <a:latin typeface="Times" charset="0"/>
                        <a:ea typeface="Times" charset="0"/>
                        <a:cs typeface="Times" charset="0"/>
                      </a:endParaRPr>
                    </a:p>
                  </a:txBody>
                  <a:tcPr marL="68580" marR="68580" marT="34290" marB="34290"/>
                </a:tc>
                <a:extLst>
                  <a:ext uri="{0D108BD9-81ED-4DB2-BD59-A6C34878D82A}">
                    <a16:rowId xmlns:a16="http://schemas.microsoft.com/office/drawing/2014/main" val="10003"/>
                  </a:ext>
                </a:extLst>
              </a:tr>
              <a:tr h="719111">
                <a:tc>
                  <a:txBody>
                    <a:bodyPr/>
                    <a:lstStyle/>
                    <a:p>
                      <a:pPr algn="ctr"/>
                      <a:r>
                        <a:rPr lang="en-US" altLang="zh-CN" sz="2100">
                          <a:solidFill>
                            <a:schemeClr val="tx1"/>
                          </a:solidFill>
                          <a:latin typeface="Times" charset="0"/>
                          <a:ea typeface="Times" charset="0"/>
                          <a:cs typeface="Times" charset="0"/>
                        </a:rPr>
                        <a:t>Dimension Reduction </a:t>
                      </a:r>
                    </a:p>
                    <a:p>
                      <a:pPr algn="ct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en-US" altLang="zh-CN" sz="2100">
                          <a:solidFill>
                            <a:schemeClr val="tx1"/>
                          </a:solidFill>
                          <a:latin typeface="Times" charset="0"/>
                          <a:ea typeface="Times" charset="0"/>
                          <a:cs typeface="Times" charset="0"/>
                        </a:rPr>
                        <a:t>Visualization</a:t>
                      </a:r>
                      <a:endParaRPr lang="zh-CN" altLang="en-US" sz="2100">
                        <a:solidFill>
                          <a:schemeClr val="tx1"/>
                        </a:solidFill>
                        <a:latin typeface="Times" charset="0"/>
                        <a:ea typeface="Times" charset="0"/>
                        <a:cs typeface="Times" charset="0"/>
                      </a:endParaRPr>
                    </a:p>
                  </a:txBody>
                  <a:tcPr marL="68580" marR="68580" marT="34290" marB="34290"/>
                </a:tc>
                <a:tc>
                  <a:txBody>
                    <a:bodyPr/>
                    <a:lstStyle/>
                    <a:p>
                      <a:pPr algn="ctr"/>
                      <a:r>
                        <a:rPr lang="ro-RO" altLang="zh-CN" sz="2100">
                          <a:solidFill>
                            <a:schemeClr val="tx1"/>
                          </a:solidFill>
                          <a:latin typeface="Times" charset="0"/>
                          <a:ea typeface="Times" charset="0"/>
                          <a:cs typeface="Times" charset="0"/>
                        </a:rPr>
                        <a:t>PCA</a:t>
                      </a:r>
                      <a:r>
                        <a:rPr lang="zh-CN" altLang="ro-RO" sz="2100">
                          <a:solidFill>
                            <a:schemeClr val="tx1"/>
                          </a:solidFill>
                          <a:latin typeface="Times" charset="0"/>
                          <a:ea typeface="Times" charset="0"/>
                          <a:cs typeface="Times" charset="0"/>
                        </a:rPr>
                        <a:t>，</a:t>
                      </a:r>
                      <a:r>
                        <a:rPr lang="ro-RO" altLang="zh-CN" sz="2100">
                          <a:solidFill>
                            <a:schemeClr val="tx1"/>
                          </a:solidFill>
                          <a:latin typeface="Times" charset="0"/>
                          <a:ea typeface="Times" charset="0"/>
                          <a:cs typeface="Times" charset="0"/>
                        </a:rPr>
                        <a:t>NMF</a:t>
                      </a:r>
                      <a:r>
                        <a:rPr lang="zh-CN" altLang="ro-RO" sz="2100">
                          <a:solidFill>
                            <a:schemeClr val="tx1"/>
                          </a:solidFill>
                          <a:latin typeface="Times" charset="0"/>
                          <a:ea typeface="Times" charset="0"/>
                          <a:cs typeface="Times" charset="0"/>
                        </a:rPr>
                        <a:t>，</a:t>
                      </a:r>
                      <a:r>
                        <a:rPr lang="ro-RO" altLang="zh-CN" sz="2100">
                          <a:solidFill>
                            <a:schemeClr val="tx1"/>
                          </a:solidFill>
                          <a:latin typeface="Times" charset="0"/>
                          <a:ea typeface="Times" charset="0"/>
                          <a:cs typeface="Times" charset="0"/>
                        </a:rPr>
                        <a:t>etc. </a:t>
                      </a:r>
                    </a:p>
                    <a:p>
                      <a:pPr algn="ctr"/>
                      <a:endParaRPr lang="zh-CN" altLang="en-US" sz="2100">
                        <a:solidFill>
                          <a:schemeClr val="tx1"/>
                        </a:solidFill>
                        <a:latin typeface="Times" charset="0"/>
                        <a:ea typeface="Times" charset="0"/>
                        <a:cs typeface="Times" charset="0"/>
                      </a:endParaRPr>
                    </a:p>
                  </a:txBody>
                  <a:tcPr marL="68580" marR="68580" marT="34290" marB="34290"/>
                </a:tc>
                <a:extLst>
                  <a:ext uri="{0D108BD9-81ED-4DB2-BD59-A6C34878D82A}">
                    <a16:rowId xmlns:a16="http://schemas.microsoft.com/office/drawing/2014/main" val="10004"/>
                  </a:ext>
                </a:extLst>
              </a:tr>
            </a:tbl>
          </a:graphicData>
        </a:graphic>
      </p:graphicFrame>
      <p:sp>
        <p:nvSpPr>
          <p:cNvPr id="3" name="投影片編號版面配置區 2">
            <a:extLst>
              <a:ext uri="{FF2B5EF4-FFF2-40B4-BE49-F238E27FC236}">
                <a16:creationId xmlns:a16="http://schemas.microsoft.com/office/drawing/2014/main" id="{B541E82C-ED5D-4C4D-B870-52D82F2854B1}"/>
              </a:ext>
            </a:extLst>
          </p:cNvPr>
          <p:cNvSpPr>
            <a:spLocks noGrp="1"/>
          </p:cNvSpPr>
          <p:nvPr>
            <p:ph type="sldNum" sz="quarter" idx="12"/>
          </p:nvPr>
        </p:nvSpPr>
        <p:spPr/>
        <p:txBody>
          <a:bodyPr/>
          <a:lstStyle/>
          <a:p>
            <a:fld id="{AFE7FC83-13BA-D54D-9A9D-DC0A80A568EE}" type="slidenum">
              <a:rPr kumimoji="1" lang="zh-CN" altLang="en-US" smtClean="0"/>
              <a:t>34</a:t>
            </a:fld>
            <a:endParaRPr kumimoji="1" lang="zh-CN" altLang="en-US"/>
          </a:p>
        </p:txBody>
      </p:sp>
    </p:spTree>
    <p:extLst>
      <p:ext uri="{BB962C8B-B14F-4D97-AF65-F5344CB8AC3E}">
        <p14:creationId xmlns:p14="http://schemas.microsoft.com/office/powerpoint/2010/main" val="230509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a:t>Our Course Objectives</a:t>
            </a:r>
            <a:endParaRPr kumimoji="1" lang="zh-CN" altLang="en-US"/>
          </a:p>
        </p:txBody>
      </p:sp>
      <p:sp>
        <p:nvSpPr>
          <p:cNvPr id="3" name="内容占位符 2"/>
          <p:cNvSpPr>
            <a:spLocks noGrp="1"/>
          </p:cNvSpPr>
          <p:nvPr>
            <p:ph idx="1"/>
          </p:nvPr>
        </p:nvSpPr>
        <p:spPr/>
        <p:txBody>
          <a:bodyPr/>
          <a:lstStyle/>
          <a:p>
            <a:r>
              <a:rPr kumimoji="1" lang="en-US" altLang="zh-CN">
                <a:latin typeface="+mj-lt"/>
              </a:rPr>
              <a:t>Understand basic machine learning principles and algorithms</a:t>
            </a:r>
          </a:p>
          <a:p>
            <a:r>
              <a:rPr kumimoji="1" lang="en-US" altLang="zh-CN">
                <a:latin typeface="+mj-lt"/>
              </a:rPr>
              <a:t>Learn the ability to solve application problems with machine learning algorithms</a:t>
            </a:r>
          </a:p>
          <a:p>
            <a:r>
              <a:rPr kumimoji="1" lang="en-US" altLang="zh-CN">
                <a:latin typeface="+mj-lt"/>
              </a:rPr>
              <a:t>Master the basic method of common machine learning algorithms in the </a:t>
            </a:r>
            <a:r>
              <a:rPr kumimoji="1" lang="en-US" altLang="zh-CN" err="1">
                <a:latin typeface="+mj-lt"/>
              </a:rPr>
              <a:t>sklearn</a:t>
            </a:r>
            <a:r>
              <a:rPr kumimoji="1" lang="en-US" altLang="zh-CN">
                <a:latin typeface="+mj-lt"/>
              </a:rPr>
              <a:t> library</a:t>
            </a:r>
            <a:endParaRPr kumimoji="1" lang="zh-CN" altLang="en-US">
              <a:latin typeface="+mj-lt"/>
            </a:endParaRPr>
          </a:p>
        </p:txBody>
      </p:sp>
      <p:sp>
        <p:nvSpPr>
          <p:cNvPr id="4" name="投影片編號版面配置區 3">
            <a:extLst>
              <a:ext uri="{FF2B5EF4-FFF2-40B4-BE49-F238E27FC236}">
                <a16:creationId xmlns:a16="http://schemas.microsoft.com/office/drawing/2014/main" id="{55F3373D-42AB-8946-8DBC-C242FD8E16B9}"/>
              </a:ext>
            </a:extLst>
          </p:cNvPr>
          <p:cNvSpPr>
            <a:spLocks noGrp="1"/>
          </p:cNvSpPr>
          <p:nvPr>
            <p:ph type="sldNum" sz="quarter" idx="12"/>
          </p:nvPr>
        </p:nvSpPr>
        <p:spPr/>
        <p:txBody>
          <a:bodyPr/>
          <a:lstStyle/>
          <a:p>
            <a:fld id="{AFE7FC83-13BA-D54D-9A9D-DC0A80A568EE}" type="slidenum">
              <a:rPr kumimoji="1" lang="zh-CN" altLang="en-US" smtClean="0"/>
              <a:t>35</a:t>
            </a:fld>
            <a:endParaRPr kumimoji="1" lang="zh-CN" altLang="en-US"/>
          </a:p>
        </p:txBody>
      </p:sp>
    </p:spTree>
    <p:extLst>
      <p:ext uri="{BB962C8B-B14F-4D97-AF65-F5344CB8AC3E}">
        <p14:creationId xmlns:p14="http://schemas.microsoft.com/office/powerpoint/2010/main" val="170587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dirty="0"/>
              <a:t>Related Reference Books</a:t>
            </a:r>
            <a:endParaRPr kumimoji="1" lang="zh-CN" altLang="en-US" dirty="0"/>
          </a:p>
        </p:txBody>
      </p:sp>
      <p:sp>
        <p:nvSpPr>
          <p:cNvPr id="3" name="投影片編號版面配置區 2">
            <a:extLst>
              <a:ext uri="{FF2B5EF4-FFF2-40B4-BE49-F238E27FC236}">
                <a16:creationId xmlns:a16="http://schemas.microsoft.com/office/drawing/2014/main" id="{FDA4118B-6310-0240-B62F-1DC83F8FEB67}"/>
              </a:ext>
            </a:extLst>
          </p:cNvPr>
          <p:cNvSpPr>
            <a:spLocks noGrp="1"/>
          </p:cNvSpPr>
          <p:nvPr>
            <p:ph type="sldNum" sz="quarter" idx="12"/>
          </p:nvPr>
        </p:nvSpPr>
        <p:spPr/>
        <p:txBody>
          <a:bodyPr/>
          <a:lstStyle/>
          <a:p>
            <a:fld id="{AFE7FC83-13BA-D54D-9A9D-DC0A80A568EE}" type="slidenum">
              <a:rPr kumimoji="1" lang="zh-CN" altLang="en-US" smtClean="0"/>
              <a:t>36</a:t>
            </a:fld>
            <a:endParaRPr kumimoji="1" lang="zh-CN" altLang="en-US"/>
          </a:p>
        </p:txBody>
      </p:sp>
    </p:spTree>
    <p:extLst>
      <p:ext uri="{BB962C8B-B14F-4D97-AF65-F5344CB8AC3E}">
        <p14:creationId xmlns:p14="http://schemas.microsoft.com/office/powerpoint/2010/main" val="1635930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a:t>Book</a:t>
            </a:r>
            <a:r>
              <a:rPr kumimoji="1" lang="zh-CN" altLang="en-US"/>
              <a:t> </a:t>
            </a:r>
            <a:r>
              <a:rPr kumimoji="1" lang="en-US" altLang="zh-CN"/>
              <a:t>-《PRML》-</a:t>
            </a:r>
            <a:r>
              <a:rPr kumimoji="1" lang="zh-CN" altLang="en-US"/>
              <a:t> </a:t>
            </a:r>
            <a:r>
              <a:rPr kumimoji="1" lang="en-US" altLang="zh-CN"/>
              <a:t>Bishop</a:t>
            </a:r>
            <a:endParaRPr kumimoji="1" lang="zh-CN" altLang="en-US"/>
          </a:p>
        </p:txBody>
      </p:sp>
      <p:sp>
        <p:nvSpPr>
          <p:cNvPr id="3" name="投影片編號版面配置區 2">
            <a:extLst>
              <a:ext uri="{FF2B5EF4-FFF2-40B4-BE49-F238E27FC236}">
                <a16:creationId xmlns:a16="http://schemas.microsoft.com/office/drawing/2014/main" id="{342FEDF8-B879-F746-A0CF-6542CCD211C5}"/>
              </a:ext>
            </a:extLst>
          </p:cNvPr>
          <p:cNvSpPr>
            <a:spLocks noGrp="1"/>
          </p:cNvSpPr>
          <p:nvPr>
            <p:ph type="sldNum" sz="quarter" idx="12"/>
          </p:nvPr>
        </p:nvSpPr>
        <p:spPr/>
        <p:txBody>
          <a:bodyPr/>
          <a:lstStyle/>
          <a:p>
            <a:fld id="{AFE7FC83-13BA-D54D-9A9D-DC0A80A568EE}" type="slidenum">
              <a:rPr kumimoji="1" lang="zh-CN" altLang="en-US" smtClean="0"/>
              <a:t>37</a:t>
            </a:fld>
            <a:endParaRPr kumimoji="1" lang="zh-CN" altLang="en-US"/>
          </a:p>
        </p:txBody>
      </p:sp>
      <p:sp>
        <p:nvSpPr>
          <p:cNvPr id="5" name="文本框 4"/>
          <p:cNvSpPr txBox="1"/>
          <p:nvPr/>
        </p:nvSpPr>
        <p:spPr>
          <a:xfrm>
            <a:off x="3964781" y="2658071"/>
            <a:ext cx="4972050" cy="1061829"/>
          </a:xfrm>
          <a:prstGeom prst="rect">
            <a:avLst/>
          </a:prstGeom>
          <a:noFill/>
        </p:spPr>
        <p:txBody>
          <a:bodyPr wrap="square" rtlCol="0">
            <a:spAutoFit/>
          </a:bodyPr>
          <a:lstStyle/>
          <a:p>
            <a:r>
              <a:rPr lang="en-US" altLang="zh-CN" sz="2100">
                <a:latin typeface="Times" charset="0"/>
                <a:ea typeface="Times" charset="0"/>
                <a:cs typeface="Times" charset="0"/>
              </a:rPr>
              <a:t>Publishing house:</a:t>
            </a:r>
            <a:r>
              <a:rPr lang="zh-CN" altLang="en-US" sz="2100">
                <a:latin typeface="Times" charset="0"/>
                <a:ea typeface="Times" charset="0"/>
                <a:cs typeface="Times" charset="0"/>
              </a:rPr>
              <a:t> </a:t>
            </a:r>
            <a:r>
              <a:rPr lang="en-US" altLang="zh-CN" sz="2100">
                <a:latin typeface="Times" charset="0"/>
                <a:ea typeface="Times" charset="0"/>
                <a:cs typeface="Times" charset="0"/>
              </a:rPr>
              <a:t>Springer</a:t>
            </a:r>
          </a:p>
          <a:p>
            <a:r>
              <a:rPr kumimoji="1" lang="en-US" altLang="zh-CN" sz="2100">
                <a:latin typeface="Times" charset="0"/>
                <a:ea typeface="Times" charset="0"/>
                <a:cs typeface="Times" charset="0"/>
              </a:rPr>
              <a:t>Homepage:</a:t>
            </a:r>
            <a:r>
              <a:rPr kumimoji="1" lang="zh-CN" altLang="en-US" sz="2100">
                <a:latin typeface="Times" charset="0"/>
                <a:ea typeface="Times" charset="0"/>
                <a:cs typeface="Times" charset="0"/>
              </a:rPr>
              <a:t> </a:t>
            </a:r>
            <a:r>
              <a:rPr lang="en-US" altLang="zh-CN" sz="2100">
                <a:latin typeface="Times" charset="0"/>
                <a:ea typeface="Times" charset="0"/>
                <a:cs typeface="Times" charset="0"/>
                <a:hlinkClick r:id="rId2"/>
              </a:rPr>
              <a:t>http://t.cn/RXv0YVz </a:t>
            </a:r>
            <a:endParaRPr lang="en-US" altLang="zh-CN" sz="2100">
              <a:latin typeface="Times" charset="0"/>
              <a:ea typeface="Times" charset="0"/>
              <a:cs typeface="Times" charset="0"/>
            </a:endParaRPr>
          </a:p>
          <a:p>
            <a:r>
              <a:rPr lang="en-US" altLang="zh-CN" sz="2100">
                <a:latin typeface="Times" charset="0"/>
                <a:ea typeface="Times" charset="0"/>
                <a:cs typeface="Times" charset="0"/>
              </a:rPr>
              <a:t>Review:</a:t>
            </a:r>
            <a:r>
              <a:rPr lang="zh-CN" altLang="en-US" sz="2100">
                <a:latin typeface="Times" charset="0"/>
                <a:ea typeface="Times" charset="0"/>
                <a:cs typeface="Times" charset="0"/>
              </a:rPr>
              <a:t> </a:t>
            </a:r>
            <a:r>
              <a:rPr lang="en-US" altLang="zh-CN" sz="2100">
                <a:latin typeface="Times" charset="0"/>
                <a:ea typeface="Times" charset="0"/>
                <a:cs typeface="Times" charset="0"/>
              </a:rPr>
              <a:t>“</a:t>
            </a:r>
            <a:r>
              <a:rPr lang="zh-CN" altLang="en-US" sz="2100"/>
              <a:t>早知此书，</a:t>
            </a:r>
            <a:r>
              <a:rPr lang="en-US" altLang="zh-CN" sz="2100"/>
              <a:t>PhD</a:t>
            </a:r>
            <a:r>
              <a:rPr lang="zh-CN" altLang="en-US" sz="2100"/>
              <a:t>早毕业</a:t>
            </a:r>
            <a:r>
              <a:rPr lang="en-US" altLang="zh-CN" sz="2100"/>
              <a:t>2</a:t>
            </a:r>
            <a:r>
              <a:rPr lang="zh-CN" altLang="en-US" sz="2100"/>
              <a:t>年</a:t>
            </a:r>
            <a:r>
              <a:rPr lang="en-US" altLang="zh-CN" sz="2100">
                <a:latin typeface="Times" charset="0"/>
                <a:ea typeface="Times" charset="0"/>
                <a:cs typeface="Times" charset="0"/>
              </a:rPr>
              <a:t>”</a:t>
            </a:r>
          </a:p>
        </p:txBody>
      </p:sp>
      <p:pic>
        <p:nvPicPr>
          <p:cNvPr id="6" name="图片 5"/>
          <p:cNvPicPr>
            <a:picLocks noChangeAspect="1"/>
          </p:cNvPicPr>
          <p:nvPr/>
        </p:nvPicPr>
        <p:blipFill>
          <a:blip r:embed="rId3"/>
          <a:stretch>
            <a:fillRect/>
          </a:stretch>
        </p:blipFill>
        <p:spPr>
          <a:xfrm>
            <a:off x="992612" y="2125267"/>
            <a:ext cx="2586407" cy="3495143"/>
          </a:xfrm>
          <a:prstGeom prst="rect">
            <a:avLst/>
          </a:prstGeom>
        </p:spPr>
      </p:pic>
    </p:spTree>
    <p:extLst>
      <p:ext uri="{BB962C8B-B14F-4D97-AF65-F5344CB8AC3E}">
        <p14:creationId xmlns:p14="http://schemas.microsoft.com/office/powerpoint/2010/main" val="124480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en-US" altLang="zh-CN"/>
              <a:t>Course</a:t>
            </a:r>
            <a:r>
              <a:rPr kumimoji="1" lang="zh-CN" altLang="en-US"/>
              <a:t> </a:t>
            </a:r>
            <a:r>
              <a:rPr kumimoji="1" lang="en-US" altLang="zh-CN"/>
              <a:t>-</a:t>
            </a:r>
            <a:r>
              <a:rPr kumimoji="1" lang="zh-CN" altLang="en-US"/>
              <a:t> </a:t>
            </a:r>
            <a:r>
              <a:rPr kumimoji="1" lang="en-US" altLang="zh-CN"/>
              <a:t>《Machine</a:t>
            </a:r>
            <a:r>
              <a:rPr kumimoji="1" lang="zh-CN" altLang="en-US"/>
              <a:t> </a:t>
            </a:r>
            <a:r>
              <a:rPr kumimoji="1" lang="en-US" altLang="zh-CN"/>
              <a:t>Learning》-</a:t>
            </a:r>
            <a:r>
              <a:rPr kumimoji="1" lang="zh-CN" altLang="en-US"/>
              <a:t> </a:t>
            </a:r>
            <a:r>
              <a:rPr lang="en-US" altLang="zh-CN"/>
              <a:t>Andrew Ng </a:t>
            </a:r>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2312194"/>
            <a:ext cx="4829515" cy="2616994"/>
          </a:xfrm>
        </p:spPr>
      </p:pic>
      <p:sp>
        <p:nvSpPr>
          <p:cNvPr id="3" name="投影片編號版面配置區 2">
            <a:extLst>
              <a:ext uri="{FF2B5EF4-FFF2-40B4-BE49-F238E27FC236}">
                <a16:creationId xmlns:a16="http://schemas.microsoft.com/office/drawing/2014/main" id="{57CB76F4-F663-FC42-967B-6415C80145A8}"/>
              </a:ext>
            </a:extLst>
          </p:cNvPr>
          <p:cNvSpPr>
            <a:spLocks noGrp="1"/>
          </p:cNvSpPr>
          <p:nvPr>
            <p:ph type="sldNum" sz="quarter" idx="12"/>
          </p:nvPr>
        </p:nvSpPr>
        <p:spPr/>
        <p:txBody>
          <a:bodyPr/>
          <a:lstStyle/>
          <a:p>
            <a:fld id="{AFE7FC83-13BA-D54D-9A9D-DC0A80A568EE}" type="slidenum">
              <a:rPr kumimoji="1" lang="zh-CN" altLang="en-US" smtClean="0"/>
              <a:t>38</a:t>
            </a:fld>
            <a:endParaRPr kumimoji="1" lang="zh-CN" altLang="en-US"/>
          </a:p>
        </p:txBody>
      </p:sp>
      <p:sp>
        <p:nvSpPr>
          <p:cNvPr id="5" name="文本框 4"/>
          <p:cNvSpPr txBox="1"/>
          <p:nvPr/>
        </p:nvSpPr>
        <p:spPr>
          <a:xfrm>
            <a:off x="5458165" y="2678911"/>
            <a:ext cx="3478667" cy="1384995"/>
          </a:xfrm>
          <a:prstGeom prst="rect">
            <a:avLst/>
          </a:prstGeom>
          <a:noFill/>
        </p:spPr>
        <p:txBody>
          <a:bodyPr wrap="square" rtlCol="0">
            <a:spAutoFit/>
          </a:bodyPr>
          <a:lstStyle/>
          <a:p>
            <a:r>
              <a:rPr lang="en-US" altLang="zh-CN" sz="2100">
                <a:latin typeface="Times" charset="0"/>
                <a:ea typeface="Times" charset="0"/>
                <a:cs typeface="Times" charset="0"/>
              </a:rPr>
              <a:t>Coursera Course Page:</a:t>
            </a:r>
            <a:r>
              <a:rPr lang="zh-CN" altLang="en-US" sz="2100">
                <a:latin typeface="Times" charset="0"/>
                <a:ea typeface="Times" charset="0"/>
                <a:cs typeface="Times" charset="0"/>
              </a:rPr>
              <a:t> </a:t>
            </a:r>
            <a:endParaRPr lang="en-US" altLang="zh-CN" sz="2100">
              <a:latin typeface="Times" charset="0"/>
              <a:ea typeface="Times" charset="0"/>
              <a:cs typeface="Times" charset="0"/>
            </a:endParaRPr>
          </a:p>
          <a:p>
            <a:r>
              <a:rPr lang="en-US" altLang="zh-CN" sz="2100">
                <a:latin typeface="Times" charset="0"/>
                <a:ea typeface="Times" charset="0"/>
                <a:cs typeface="Times" charset="0"/>
                <a:hlinkClick r:id="rId3"/>
              </a:rPr>
              <a:t>http://t.cn/RJZQbV2 </a:t>
            </a:r>
            <a:endParaRPr lang="en-US" altLang="zh-CN" sz="2100">
              <a:latin typeface="Times" charset="0"/>
              <a:ea typeface="Times" charset="0"/>
              <a:cs typeface="Times" charset="0"/>
            </a:endParaRPr>
          </a:p>
          <a:p>
            <a:r>
              <a:rPr kumimoji="1" lang="en-US" altLang="zh-CN" sz="2100">
                <a:latin typeface="Times" charset="0"/>
                <a:ea typeface="Times" charset="0"/>
                <a:cs typeface="Times" charset="0"/>
              </a:rPr>
              <a:t>Stanford Course Page:</a:t>
            </a:r>
          </a:p>
          <a:p>
            <a:r>
              <a:rPr kumimoji="1" lang="en-US" altLang="zh-CN" sz="2100">
                <a:latin typeface="Times" charset="0"/>
                <a:ea typeface="Times" charset="0"/>
                <a:cs typeface="Times" charset="0"/>
                <a:hlinkClick r:id="rId4"/>
              </a:rPr>
              <a:t>http://cs229.stanford.edu/ </a:t>
            </a:r>
            <a:endParaRPr kumimoji="1" lang="en-US" altLang="zh-CN" sz="2100">
              <a:latin typeface="Times" charset="0"/>
              <a:ea typeface="Times" charset="0"/>
              <a:cs typeface="Times" charset="0"/>
            </a:endParaRPr>
          </a:p>
        </p:txBody>
      </p:sp>
    </p:spTree>
    <p:extLst>
      <p:ext uri="{BB962C8B-B14F-4D97-AF65-F5344CB8AC3E}">
        <p14:creationId xmlns:p14="http://schemas.microsoft.com/office/powerpoint/2010/main" val="1550652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en-US" altLang="zh-CN"/>
              <a:t>Course - 《CS231n》-</a:t>
            </a:r>
            <a:r>
              <a:rPr kumimoji="1" lang="zh-CN" altLang="en-US"/>
              <a:t> </a:t>
            </a:r>
            <a:r>
              <a:rPr kumimoji="1" lang="en-US" altLang="zh-CN" err="1"/>
              <a:t>Fei-Fei</a:t>
            </a:r>
            <a:r>
              <a:rPr kumimoji="1" lang="zh-CN" altLang="en-US"/>
              <a:t> </a:t>
            </a:r>
            <a:r>
              <a:rPr kumimoji="1" lang="en-US" altLang="zh-CN"/>
              <a:t>Li</a:t>
            </a:r>
            <a:endParaRPr kumimoji="1" lang="zh-CN" altLang="en-US"/>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l="1616" t="1417" r="11728" b="1564"/>
          <a:stretch/>
        </p:blipFill>
        <p:spPr>
          <a:xfrm>
            <a:off x="632220" y="2711056"/>
            <a:ext cx="5047399" cy="2100260"/>
          </a:xfrm>
        </p:spPr>
      </p:pic>
      <p:sp>
        <p:nvSpPr>
          <p:cNvPr id="3" name="投影片編號版面配置區 2">
            <a:extLst>
              <a:ext uri="{FF2B5EF4-FFF2-40B4-BE49-F238E27FC236}">
                <a16:creationId xmlns:a16="http://schemas.microsoft.com/office/drawing/2014/main" id="{0C1A2C65-21ED-6F4B-8E9E-D4096A80A061}"/>
              </a:ext>
            </a:extLst>
          </p:cNvPr>
          <p:cNvSpPr>
            <a:spLocks noGrp="1"/>
          </p:cNvSpPr>
          <p:nvPr>
            <p:ph type="sldNum" sz="quarter" idx="12"/>
          </p:nvPr>
        </p:nvSpPr>
        <p:spPr/>
        <p:txBody>
          <a:bodyPr/>
          <a:lstStyle/>
          <a:p>
            <a:fld id="{AFE7FC83-13BA-D54D-9A9D-DC0A80A568EE}" type="slidenum">
              <a:rPr kumimoji="1" lang="zh-CN" altLang="en-US" smtClean="0"/>
              <a:t>39</a:t>
            </a:fld>
            <a:endParaRPr kumimoji="1" lang="zh-CN" altLang="en-US"/>
          </a:p>
        </p:txBody>
      </p:sp>
      <p:sp>
        <p:nvSpPr>
          <p:cNvPr id="5" name="文本框 4"/>
          <p:cNvSpPr txBox="1"/>
          <p:nvPr/>
        </p:nvSpPr>
        <p:spPr>
          <a:xfrm>
            <a:off x="5790349" y="3075387"/>
            <a:ext cx="3478667" cy="738664"/>
          </a:xfrm>
          <a:prstGeom prst="rect">
            <a:avLst/>
          </a:prstGeom>
          <a:noFill/>
        </p:spPr>
        <p:txBody>
          <a:bodyPr wrap="square" rtlCol="0">
            <a:spAutoFit/>
          </a:bodyPr>
          <a:lstStyle/>
          <a:p>
            <a:r>
              <a:rPr lang="en-US" altLang="zh-CN" sz="2100">
                <a:latin typeface="Times" charset="0"/>
                <a:ea typeface="Times" charset="0"/>
                <a:cs typeface="Times" charset="0"/>
              </a:rPr>
              <a:t>Course Page:</a:t>
            </a:r>
          </a:p>
          <a:p>
            <a:r>
              <a:rPr kumimoji="1" lang="en-US" altLang="zh-CN" sz="2100">
                <a:latin typeface="Times" charset="0"/>
                <a:ea typeface="Times" charset="0"/>
                <a:cs typeface="Times" charset="0"/>
                <a:hlinkClick r:id="rId3"/>
              </a:rPr>
              <a:t>http://cs231n.stanford.edu/ </a:t>
            </a:r>
            <a:endParaRPr kumimoji="1" lang="en-US" altLang="zh-CN" sz="2100">
              <a:latin typeface="Times" charset="0"/>
              <a:ea typeface="Times" charset="0"/>
              <a:cs typeface="Times" charset="0"/>
            </a:endParaRPr>
          </a:p>
        </p:txBody>
      </p:sp>
    </p:spTree>
    <p:extLst>
      <p:ext uri="{BB962C8B-B14F-4D97-AF65-F5344CB8AC3E}">
        <p14:creationId xmlns:p14="http://schemas.microsoft.com/office/powerpoint/2010/main" val="149332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E1CBE505-4F11-0745-BAA4-032D6CB12875}"/>
              </a:ext>
            </a:extLst>
          </p:cNvPr>
          <p:cNvSpPr>
            <a:spLocks noGrp="1" noChangeArrowheads="1"/>
          </p:cNvSpPr>
          <p:nvPr>
            <p:ph type="title"/>
          </p:nvPr>
        </p:nvSpPr>
        <p:spPr/>
        <p:txBody>
          <a:bodyPr/>
          <a:lstStyle/>
          <a:p>
            <a:pPr eaLnBrk="1" hangingPunct="1"/>
            <a:r>
              <a:rPr lang="tr-TR" altLang="zh-TW"/>
              <a:t>Why “Learn”?</a:t>
            </a:r>
          </a:p>
        </p:txBody>
      </p:sp>
      <p:sp>
        <p:nvSpPr>
          <p:cNvPr id="8195" name="Rectangle 3">
            <a:extLst>
              <a:ext uri="{FF2B5EF4-FFF2-40B4-BE49-F238E27FC236}">
                <a16:creationId xmlns:a16="http://schemas.microsoft.com/office/drawing/2014/main" id="{6906546F-2971-B045-9FDB-AE05383CDADB}"/>
              </a:ext>
            </a:extLst>
          </p:cNvPr>
          <p:cNvSpPr>
            <a:spLocks noGrp="1" noChangeArrowheads="1"/>
          </p:cNvSpPr>
          <p:nvPr>
            <p:ph idx="1"/>
          </p:nvPr>
        </p:nvSpPr>
        <p:spPr/>
        <p:txBody>
          <a:bodyPr>
            <a:normAutofit/>
          </a:bodyPr>
          <a:lstStyle/>
          <a:p>
            <a:pPr eaLnBrk="1" hangingPunct="1">
              <a:lnSpc>
                <a:spcPct val="90000"/>
              </a:lnSpc>
            </a:pPr>
            <a:r>
              <a:rPr lang="tr-TR" altLang="zh-TW"/>
              <a:t>Machine learning is programming computers to optimize a performance criterion using example data or past experience.</a:t>
            </a:r>
          </a:p>
          <a:p>
            <a:pPr eaLnBrk="1" hangingPunct="1">
              <a:lnSpc>
                <a:spcPct val="90000"/>
              </a:lnSpc>
            </a:pPr>
            <a:r>
              <a:rPr lang="tr-TR" altLang="zh-TW"/>
              <a:t>There is no need to “learn” to calculate payroll</a:t>
            </a:r>
          </a:p>
          <a:p>
            <a:pPr eaLnBrk="1" hangingPunct="1">
              <a:lnSpc>
                <a:spcPct val="90000"/>
              </a:lnSpc>
            </a:pPr>
            <a:r>
              <a:rPr lang="tr-TR" altLang="zh-TW"/>
              <a:t>Learning is used when:</a:t>
            </a:r>
          </a:p>
          <a:p>
            <a:pPr lvl="1" eaLnBrk="1" hangingPunct="1">
              <a:lnSpc>
                <a:spcPct val="90000"/>
              </a:lnSpc>
            </a:pPr>
            <a:r>
              <a:rPr lang="tr-TR" altLang="zh-TW"/>
              <a:t>Human expertise does not exist (navigating on Mars),</a:t>
            </a:r>
          </a:p>
          <a:p>
            <a:pPr lvl="1" eaLnBrk="1" hangingPunct="1">
              <a:lnSpc>
                <a:spcPct val="90000"/>
              </a:lnSpc>
            </a:pPr>
            <a:r>
              <a:rPr lang="tr-TR" altLang="zh-TW"/>
              <a:t>Humans are unable to explain their expertise (speech recognition)</a:t>
            </a:r>
          </a:p>
          <a:p>
            <a:pPr lvl="1" eaLnBrk="1" hangingPunct="1">
              <a:lnSpc>
                <a:spcPct val="90000"/>
              </a:lnSpc>
            </a:pPr>
            <a:r>
              <a:rPr lang="tr-TR" altLang="zh-TW"/>
              <a:t>Solution changes in time (routing on a computer network)</a:t>
            </a:r>
          </a:p>
          <a:p>
            <a:pPr lvl="1" eaLnBrk="1" hangingPunct="1">
              <a:lnSpc>
                <a:spcPct val="90000"/>
              </a:lnSpc>
            </a:pPr>
            <a:r>
              <a:rPr lang="tr-TR" altLang="zh-TW"/>
              <a:t>Solution needs to be adapted to particular cases (user biometrics)</a:t>
            </a:r>
          </a:p>
        </p:txBody>
      </p:sp>
      <p:sp>
        <p:nvSpPr>
          <p:cNvPr id="8193" name="Slide Number Placeholder 4">
            <a:extLst>
              <a:ext uri="{FF2B5EF4-FFF2-40B4-BE49-F238E27FC236}">
                <a16:creationId xmlns:a16="http://schemas.microsoft.com/office/drawing/2014/main" id="{26BC404F-9F27-4F4A-8751-78229F6963D8}"/>
              </a:ext>
            </a:extLst>
          </p:cNvPr>
          <p:cNvSpPr>
            <a:spLocks noGrp="1"/>
          </p:cNvSpPr>
          <p:nvPr>
            <p:ph type="sldNum" sz="quarter" idx="12"/>
          </p:nvPr>
        </p:nvSpPr>
        <p:spPr>
          <a:xfrm>
            <a:off x="5758295" y="5541386"/>
            <a:ext cx="3086100" cy="27384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9FD2B199-1975-5948-9E34-B23EE802771E}" type="slidenum">
              <a:rPr lang="tr-TR" altLang="zh-TW" sz="1050">
                <a:latin typeface="Palatino Linotype" panose="02040502050505030304" pitchFamily="18" charset="0"/>
              </a:rPr>
              <a:pPr>
                <a:spcBef>
                  <a:spcPct val="0"/>
                </a:spcBef>
                <a:buClrTx/>
                <a:buSzTx/>
                <a:buFontTx/>
                <a:buNone/>
              </a:pPr>
              <a:t>4</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3331315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en-US" altLang="zh-CN"/>
              <a:t>Course</a:t>
            </a:r>
            <a:r>
              <a:rPr kumimoji="1" lang="zh-CN" altLang="en-US"/>
              <a:t> </a:t>
            </a:r>
            <a:r>
              <a:rPr kumimoji="1" lang="en-US" altLang="zh-CN"/>
              <a:t>-</a:t>
            </a:r>
            <a:r>
              <a:rPr kumimoji="1" lang="zh-CN" altLang="en-US"/>
              <a:t> </a:t>
            </a:r>
            <a:r>
              <a:rPr kumimoji="1" lang="en-US" altLang="zh-CN"/>
              <a:t>《Reinforcement</a:t>
            </a:r>
            <a:r>
              <a:rPr kumimoji="1" lang="zh-CN" altLang="en-US"/>
              <a:t> </a:t>
            </a:r>
            <a:r>
              <a:rPr kumimoji="1" lang="en-US" altLang="zh-CN"/>
              <a:t>Learning》-</a:t>
            </a:r>
            <a:r>
              <a:rPr kumimoji="1" lang="zh-CN" altLang="en-US"/>
              <a:t> </a:t>
            </a:r>
            <a:br>
              <a:rPr kumimoji="1" lang="en-US" altLang="zh-CN"/>
            </a:br>
            <a:r>
              <a:rPr kumimoji="1" lang="en-US" altLang="zh-CN"/>
              <a:t>David</a:t>
            </a:r>
            <a:r>
              <a:rPr kumimoji="1" lang="zh-CN" altLang="en-US"/>
              <a:t> </a:t>
            </a:r>
            <a:r>
              <a:rPr kumimoji="1" lang="en-US" altLang="zh-CN"/>
              <a:t>Silver</a:t>
            </a:r>
            <a:endParaRPr kumimoji="1" lang="zh-CN" altLang="en-US"/>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638" y="2794397"/>
            <a:ext cx="5117178" cy="2391966"/>
          </a:xfrm>
        </p:spPr>
      </p:pic>
      <p:sp>
        <p:nvSpPr>
          <p:cNvPr id="3" name="投影片編號版面配置區 2">
            <a:extLst>
              <a:ext uri="{FF2B5EF4-FFF2-40B4-BE49-F238E27FC236}">
                <a16:creationId xmlns:a16="http://schemas.microsoft.com/office/drawing/2014/main" id="{FB668640-EC56-EA49-B849-B660ECD588B9}"/>
              </a:ext>
            </a:extLst>
          </p:cNvPr>
          <p:cNvSpPr>
            <a:spLocks noGrp="1"/>
          </p:cNvSpPr>
          <p:nvPr>
            <p:ph type="sldNum" sz="quarter" idx="12"/>
          </p:nvPr>
        </p:nvSpPr>
        <p:spPr/>
        <p:txBody>
          <a:bodyPr/>
          <a:lstStyle/>
          <a:p>
            <a:fld id="{AFE7FC83-13BA-D54D-9A9D-DC0A80A568EE}" type="slidenum">
              <a:rPr kumimoji="1" lang="zh-CN" altLang="en-US" smtClean="0"/>
              <a:t>40</a:t>
            </a:fld>
            <a:endParaRPr kumimoji="1" lang="zh-CN" altLang="en-US"/>
          </a:p>
        </p:txBody>
      </p:sp>
      <p:sp>
        <p:nvSpPr>
          <p:cNvPr id="5" name="文本框 4"/>
          <p:cNvSpPr txBox="1"/>
          <p:nvPr/>
        </p:nvSpPr>
        <p:spPr>
          <a:xfrm>
            <a:off x="5511743" y="3053956"/>
            <a:ext cx="3478667" cy="738664"/>
          </a:xfrm>
          <a:prstGeom prst="rect">
            <a:avLst/>
          </a:prstGeom>
          <a:noFill/>
        </p:spPr>
        <p:txBody>
          <a:bodyPr wrap="square" rtlCol="0">
            <a:spAutoFit/>
          </a:bodyPr>
          <a:lstStyle/>
          <a:p>
            <a:r>
              <a:rPr lang="en-US" altLang="zh-CN" sz="2100">
                <a:latin typeface="Times" charset="0"/>
                <a:ea typeface="Times" charset="0"/>
                <a:cs typeface="Times" charset="0"/>
              </a:rPr>
              <a:t>Course Page:</a:t>
            </a:r>
          </a:p>
          <a:p>
            <a:r>
              <a:rPr kumimoji="1" lang="en-US" altLang="zh-CN" sz="2100">
                <a:latin typeface="Times" charset="0"/>
                <a:ea typeface="Times" charset="0"/>
                <a:cs typeface="Times" charset="0"/>
                <a:hlinkClick r:id="rId3"/>
              </a:rPr>
              <a:t>http://</a:t>
            </a:r>
            <a:r>
              <a:rPr kumimoji="1" lang="en-US" altLang="zh-CN" sz="2100" err="1">
                <a:latin typeface="Times" charset="0"/>
                <a:ea typeface="Times" charset="0"/>
                <a:cs typeface="Times" charset="0"/>
                <a:hlinkClick r:id="rId3"/>
              </a:rPr>
              <a:t>t.cn</a:t>
            </a:r>
            <a:r>
              <a:rPr kumimoji="1" lang="en-US" altLang="zh-CN" sz="2100">
                <a:latin typeface="Times" charset="0"/>
                <a:ea typeface="Times" charset="0"/>
                <a:cs typeface="Times" charset="0"/>
                <a:hlinkClick r:id="rId3"/>
              </a:rPr>
              <a:t>/Rw0rwtU </a:t>
            </a:r>
            <a:endParaRPr kumimoji="1" lang="en-US" altLang="zh-CN" sz="2100">
              <a:latin typeface="Times" charset="0"/>
              <a:ea typeface="Times" charset="0"/>
              <a:cs typeface="Times" charset="0"/>
            </a:endParaRPr>
          </a:p>
        </p:txBody>
      </p:sp>
    </p:spTree>
    <p:extLst>
      <p:ext uri="{BB962C8B-B14F-4D97-AF65-F5344CB8AC3E}">
        <p14:creationId xmlns:p14="http://schemas.microsoft.com/office/powerpoint/2010/main" val="342875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en-US" altLang="zh-CN" dirty="0"/>
              <a:t>Course</a:t>
            </a:r>
            <a:r>
              <a:rPr kumimoji="1" lang="zh-CN" altLang="en-US" dirty="0"/>
              <a:t> </a:t>
            </a:r>
            <a:r>
              <a:rPr kumimoji="1" lang="en-US" altLang="zh-CN" dirty="0"/>
              <a:t>-</a:t>
            </a:r>
            <a:r>
              <a:rPr kumimoji="1" lang="zh-CN" altLang="en-US" dirty="0"/>
              <a:t> </a:t>
            </a:r>
            <a:r>
              <a:rPr kumimoji="1" lang="en-US" altLang="zh-CN" dirty="0"/>
              <a:t>《</a:t>
            </a:r>
            <a:r>
              <a:rPr lang="en-US" altLang="zh-CN" dirty="0"/>
              <a:t>Python</a:t>
            </a:r>
            <a:r>
              <a:rPr lang="zh-CN" altLang="en-US" dirty="0"/>
              <a:t>与机器学习</a:t>
            </a:r>
            <a:r>
              <a:rPr kumimoji="1" lang="en-US" altLang="zh-CN" dirty="0"/>
              <a:t>》-</a:t>
            </a:r>
            <a:r>
              <a:rPr kumimoji="1" lang="zh-CN" altLang="en-US" dirty="0"/>
              <a:t> </a:t>
            </a:r>
            <a:r>
              <a:rPr lang="zh-CN" altLang="en-US" dirty="0"/>
              <a:t>礼欣 </a:t>
            </a:r>
            <a:endParaRPr kumimoji="1" lang="zh-CN" altLang="en-US" dirty="0"/>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r="3125" b="9783"/>
          <a:stretch/>
        </p:blipFill>
        <p:spPr>
          <a:xfrm>
            <a:off x="750094" y="2371112"/>
            <a:ext cx="3654029" cy="2643801"/>
          </a:xfrm>
        </p:spPr>
      </p:pic>
      <p:sp>
        <p:nvSpPr>
          <p:cNvPr id="3" name="投影片編號版面配置區 2">
            <a:extLst>
              <a:ext uri="{FF2B5EF4-FFF2-40B4-BE49-F238E27FC236}">
                <a16:creationId xmlns:a16="http://schemas.microsoft.com/office/drawing/2014/main" id="{8E001465-364E-7141-B042-36AAF2F43E49}"/>
              </a:ext>
            </a:extLst>
          </p:cNvPr>
          <p:cNvSpPr>
            <a:spLocks noGrp="1"/>
          </p:cNvSpPr>
          <p:nvPr>
            <p:ph type="sldNum" sz="quarter" idx="12"/>
          </p:nvPr>
        </p:nvSpPr>
        <p:spPr/>
        <p:txBody>
          <a:bodyPr/>
          <a:lstStyle/>
          <a:p>
            <a:fld id="{AFE7FC83-13BA-D54D-9A9D-DC0A80A568EE}" type="slidenum">
              <a:rPr kumimoji="1" lang="zh-CN" altLang="en-US" smtClean="0"/>
              <a:t>41</a:t>
            </a:fld>
            <a:endParaRPr kumimoji="1" lang="zh-CN" altLang="en-US"/>
          </a:p>
        </p:txBody>
      </p:sp>
      <p:sp>
        <p:nvSpPr>
          <p:cNvPr id="5" name="文本框 4"/>
          <p:cNvSpPr txBox="1"/>
          <p:nvPr/>
        </p:nvSpPr>
        <p:spPr>
          <a:xfrm>
            <a:off x="5036683" y="2678911"/>
            <a:ext cx="3478667" cy="738664"/>
          </a:xfrm>
          <a:prstGeom prst="rect">
            <a:avLst/>
          </a:prstGeom>
          <a:noFill/>
        </p:spPr>
        <p:txBody>
          <a:bodyPr wrap="square" rtlCol="0">
            <a:spAutoFit/>
          </a:bodyPr>
          <a:lstStyle/>
          <a:p>
            <a:r>
              <a:rPr lang="en-US" altLang="zh-CN" sz="2100" dirty="0">
                <a:latin typeface="Times" charset="0"/>
                <a:ea typeface="Times" charset="0"/>
                <a:cs typeface="Times" charset="0"/>
              </a:rPr>
              <a:t>Course Page:</a:t>
            </a:r>
            <a:r>
              <a:rPr lang="zh-CN" altLang="en-US" sz="2100" dirty="0">
                <a:latin typeface="Times" charset="0"/>
                <a:ea typeface="Times" charset="0"/>
                <a:cs typeface="Times" charset="0"/>
              </a:rPr>
              <a:t> </a:t>
            </a:r>
            <a:endParaRPr lang="en-US" altLang="zh-CN" sz="2100" dirty="0">
              <a:latin typeface="Times" charset="0"/>
              <a:ea typeface="Times" charset="0"/>
              <a:cs typeface="Times" charset="0"/>
            </a:endParaRPr>
          </a:p>
          <a:p>
            <a:r>
              <a:rPr lang="en-US" altLang="zh-CN" sz="2100" dirty="0">
                <a:latin typeface="Times" charset="0"/>
                <a:ea typeface="Times" charset="0"/>
                <a:cs typeface="Times" charset="0"/>
                <a:hlinkClick r:id="rId3"/>
              </a:rPr>
              <a:t>www.python123.org</a:t>
            </a:r>
            <a:r>
              <a:rPr lang="en-US" altLang="zh-CN" sz="2100" dirty="0">
                <a:latin typeface="Times" charset="0"/>
                <a:ea typeface="Times" charset="0"/>
                <a:cs typeface="Times" charset="0"/>
              </a:rPr>
              <a:t> </a:t>
            </a:r>
          </a:p>
        </p:txBody>
      </p:sp>
    </p:spTree>
    <p:extLst>
      <p:ext uri="{BB962C8B-B14F-4D97-AF65-F5344CB8AC3E}">
        <p14:creationId xmlns:p14="http://schemas.microsoft.com/office/powerpoint/2010/main" val="180317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lgn="ctr"/>
            <a:r>
              <a:rPr kumimoji="1" lang="en-US" altLang="zh-CN"/>
              <a:t>Book</a:t>
            </a:r>
            <a:r>
              <a:rPr kumimoji="1" lang="zh-CN" altLang="en-US"/>
              <a:t> </a:t>
            </a:r>
            <a:r>
              <a:rPr kumimoji="1" lang="en-US" altLang="zh-CN"/>
              <a:t>-《Machine</a:t>
            </a:r>
            <a:r>
              <a:rPr kumimoji="1" lang="zh-CN" altLang="en-US"/>
              <a:t> </a:t>
            </a:r>
            <a:r>
              <a:rPr kumimoji="1" lang="en-US" altLang="zh-CN"/>
              <a:t>Learning》-</a:t>
            </a:r>
            <a:r>
              <a:rPr kumimoji="1" lang="zh-CN" altLang="en-US"/>
              <a:t> </a:t>
            </a:r>
            <a:r>
              <a:rPr kumimoji="1" lang="en-US" altLang="zh-CN" err="1"/>
              <a:t>Zhihua</a:t>
            </a:r>
            <a:r>
              <a:rPr kumimoji="1" lang="zh-CN" altLang="en-US"/>
              <a:t> </a:t>
            </a:r>
            <a:r>
              <a:rPr kumimoji="1" lang="en-US" altLang="zh-CN"/>
              <a:t>Zhou</a:t>
            </a:r>
            <a:endParaRPr kumimoji="1" lang="zh-CN" altLang="en-US"/>
          </a:p>
        </p:txBody>
      </p:sp>
      <p:pic>
        <p:nvPicPr>
          <p:cNvPr id="4" name="内容占位符 3"/>
          <p:cNvPicPr>
            <a:picLocks noGrp="1" noChangeAspect="1"/>
          </p:cNvPicPr>
          <p:nvPr>
            <p:ph idx="1"/>
          </p:nvPr>
        </p:nvPicPr>
        <p:blipFill>
          <a:blip r:embed="rId2"/>
          <a:stretch>
            <a:fillRect/>
          </a:stretch>
        </p:blipFill>
        <p:spPr>
          <a:xfrm>
            <a:off x="770357" y="2226469"/>
            <a:ext cx="2931246" cy="3263504"/>
          </a:xfrm>
          <a:prstGeom prst="rect">
            <a:avLst/>
          </a:prstGeom>
        </p:spPr>
      </p:pic>
      <p:sp>
        <p:nvSpPr>
          <p:cNvPr id="3" name="投影片編號版面配置區 2">
            <a:extLst>
              <a:ext uri="{FF2B5EF4-FFF2-40B4-BE49-F238E27FC236}">
                <a16:creationId xmlns:a16="http://schemas.microsoft.com/office/drawing/2014/main" id="{8FCFEBE3-D991-2843-BB14-303E783C5B78}"/>
              </a:ext>
            </a:extLst>
          </p:cNvPr>
          <p:cNvSpPr>
            <a:spLocks noGrp="1"/>
          </p:cNvSpPr>
          <p:nvPr>
            <p:ph type="sldNum" sz="quarter" idx="12"/>
          </p:nvPr>
        </p:nvSpPr>
        <p:spPr/>
        <p:txBody>
          <a:bodyPr/>
          <a:lstStyle/>
          <a:p>
            <a:fld id="{AFE7FC83-13BA-D54D-9A9D-DC0A80A568EE}" type="slidenum">
              <a:rPr kumimoji="1" lang="zh-CN" altLang="en-US" smtClean="0"/>
              <a:t>42</a:t>
            </a:fld>
            <a:endParaRPr kumimoji="1" lang="zh-CN" altLang="en-US"/>
          </a:p>
        </p:txBody>
      </p:sp>
      <p:sp>
        <p:nvSpPr>
          <p:cNvPr id="7" name="文本框 6"/>
          <p:cNvSpPr txBox="1"/>
          <p:nvPr/>
        </p:nvSpPr>
        <p:spPr>
          <a:xfrm>
            <a:off x="3964781" y="2658071"/>
            <a:ext cx="4972050" cy="738664"/>
          </a:xfrm>
          <a:prstGeom prst="rect">
            <a:avLst/>
          </a:prstGeom>
          <a:noFill/>
        </p:spPr>
        <p:txBody>
          <a:bodyPr wrap="square" rtlCol="0">
            <a:spAutoFit/>
          </a:bodyPr>
          <a:lstStyle/>
          <a:p>
            <a:r>
              <a:rPr lang="en-US" altLang="zh-CN" sz="2100">
                <a:latin typeface="Times" charset="0"/>
                <a:ea typeface="Times" charset="0"/>
                <a:cs typeface="Times" charset="0"/>
              </a:rPr>
              <a:t>Publishing house:</a:t>
            </a:r>
            <a:r>
              <a:rPr lang="zh-CN" altLang="en-US" sz="2100">
                <a:latin typeface="Times" charset="0"/>
                <a:ea typeface="Times" charset="0"/>
                <a:cs typeface="Times" charset="0"/>
              </a:rPr>
              <a:t> </a:t>
            </a:r>
            <a:r>
              <a:rPr lang="en-US" altLang="zh-CN" sz="2100">
                <a:latin typeface="Times" charset="0"/>
                <a:ea typeface="Times" charset="0"/>
                <a:cs typeface="Times" charset="0"/>
              </a:rPr>
              <a:t>Tsinghua University Press</a:t>
            </a:r>
          </a:p>
          <a:p>
            <a:r>
              <a:rPr kumimoji="1" lang="en-US" altLang="zh-CN" sz="2100">
                <a:latin typeface="Times" charset="0"/>
                <a:ea typeface="Times" charset="0"/>
                <a:cs typeface="Times" charset="0"/>
              </a:rPr>
              <a:t>Homepage:</a:t>
            </a:r>
            <a:r>
              <a:rPr kumimoji="1" lang="zh-CN" altLang="en-US" sz="2100">
                <a:latin typeface="Times" charset="0"/>
                <a:ea typeface="Times" charset="0"/>
                <a:cs typeface="Times" charset="0"/>
              </a:rPr>
              <a:t> </a:t>
            </a:r>
            <a:r>
              <a:rPr lang="en-US" altLang="zh-CN" sz="2100">
                <a:latin typeface="Times" charset="0"/>
                <a:ea typeface="Times" charset="0"/>
                <a:cs typeface="Times" charset="0"/>
                <a:hlinkClick r:id="rId3"/>
              </a:rPr>
              <a:t>http://</a:t>
            </a:r>
            <a:r>
              <a:rPr lang="en-US" altLang="zh-CN" sz="2100" err="1">
                <a:latin typeface="Times" charset="0"/>
                <a:ea typeface="Times" charset="0"/>
                <a:cs typeface="Times" charset="0"/>
                <a:hlinkClick r:id="rId3"/>
              </a:rPr>
              <a:t>t.cn</a:t>
            </a:r>
            <a:r>
              <a:rPr lang="en-US" altLang="zh-CN" sz="2100">
                <a:latin typeface="Times" charset="0"/>
                <a:ea typeface="Times" charset="0"/>
                <a:cs typeface="Times" charset="0"/>
                <a:hlinkClick r:id="rId3"/>
              </a:rPr>
              <a:t>/</a:t>
            </a:r>
            <a:r>
              <a:rPr lang="en-US" altLang="zh-CN" sz="2100" err="1">
                <a:latin typeface="Times" charset="0"/>
                <a:ea typeface="Times" charset="0"/>
                <a:cs typeface="Times" charset="0"/>
                <a:hlinkClick r:id="rId3"/>
              </a:rPr>
              <a:t>RXvpCKB</a:t>
            </a:r>
            <a:r>
              <a:rPr lang="en-US" altLang="zh-CN" sz="2100">
                <a:latin typeface="Times" charset="0"/>
                <a:ea typeface="Times" charset="0"/>
                <a:cs typeface="Times" charset="0"/>
                <a:hlinkClick r:id="rId3"/>
              </a:rPr>
              <a:t> </a:t>
            </a:r>
            <a:endParaRPr lang="en-US" altLang="zh-CN" sz="2100">
              <a:latin typeface="Times" charset="0"/>
              <a:ea typeface="Times" charset="0"/>
              <a:cs typeface="Times" charset="0"/>
            </a:endParaRPr>
          </a:p>
        </p:txBody>
      </p:sp>
    </p:spTree>
    <p:extLst>
      <p:ext uri="{BB962C8B-B14F-4D97-AF65-F5344CB8AC3E}">
        <p14:creationId xmlns:p14="http://schemas.microsoft.com/office/powerpoint/2010/main" val="153284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a:extLst>
              <a:ext uri="{FF2B5EF4-FFF2-40B4-BE49-F238E27FC236}">
                <a16:creationId xmlns:a16="http://schemas.microsoft.com/office/drawing/2014/main" id="{BE70DD2E-2266-B146-B0D2-16F93E3C9BAF}"/>
              </a:ext>
            </a:extLst>
          </p:cNvPr>
          <p:cNvSpPr>
            <a:spLocks noGrp="1" noChangeArrowheads="1"/>
          </p:cNvSpPr>
          <p:nvPr>
            <p:ph type="title"/>
          </p:nvPr>
        </p:nvSpPr>
        <p:spPr/>
        <p:txBody>
          <a:bodyPr>
            <a:normAutofit fontScale="90000"/>
          </a:bodyPr>
          <a:lstStyle/>
          <a:p>
            <a:pPr eaLnBrk="1" hangingPunct="1"/>
            <a:r>
              <a:rPr lang="tr-TR" altLang="zh-TW"/>
              <a:t>What We Talk About When We  Talk About“Learning”</a:t>
            </a:r>
          </a:p>
        </p:txBody>
      </p:sp>
      <p:sp>
        <p:nvSpPr>
          <p:cNvPr id="9219" name="Rectangle 6">
            <a:extLst>
              <a:ext uri="{FF2B5EF4-FFF2-40B4-BE49-F238E27FC236}">
                <a16:creationId xmlns:a16="http://schemas.microsoft.com/office/drawing/2014/main" id="{C637BE31-3663-DC4E-8CA9-00DECDE74658}"/>
              </a:ext>
            </a:extLst>
          </p:cNvPr>
          <p:cNvSpPr>
            <a:spLocks noGrp="1" noChangeArrowheads="1"/>
          </p:cNvSpPr>
          <p:nvPr>
            <p:ph idx="1"/>
          </p:nvPr>
        </p:nvSpPr>
        <p:spPr/>
        <p:txBody>
          <a:bodyPr/>
          <a:lstStyle/>
          <a:p>
            <a:pPr eaLnBrk="1" hangingPunct="1"/>
            <a:r>
              <a:rPr lang="en-US" altLang="zh-TW"/>
              <a:t>Learning general models from a data of particular examples </a:t>
            </a:r>
          </a:p>
          <a:p>
            <a:pPr eaLnBrk="1" hangingPunct="1"/>
            <a:r>
              <a:rPr lang="en-US" altLang="zh-TW"/>
              <a:t>Data is cheap and abundant (data warehouses, data marts); knowledge is expensive and scarce. </a:t>
            </a:r>
          </a:p>
          <a:p>
            <a:pPr eaLnBrk="1" hangingPunct="1"/>
            <a:r>
              <a:rPr lang="en-US" altLang="zh-TW"/>
              <a:t>Example in retail: Customer transactions to consumer behavior: </a:t>
            </a:r>
          </a:p>
          <a:p>
            <a:pPr lvl="1" eaLnBrk="1" hangingPunct="1">
              <a:buFont typeface="Wingdings" pitchFamily="2" charset="2"/>
              <a:buNone/>
            </a:pPr>
            <a:r>
              <a:rPr lang="en-US" altLang="zh-TW"/>
              <a:t>	</a:t>
            </a:r>
            <a:r>
              <a:rPr lang="en-US" altLang="zh-TW" i="1"/>
              <a:t>People who bought “Da Vinci Code” also bought “The Five People You Meet in Heaven”  (</a:t>
            </a:r>
            <a:r>
              <a:rPr lang="en-US" altLang="zh-TW" i="1" err="1"/>
              <a:t>www.amazon.com</a:t>
            </a:r>
            <a:r>
              <a:rPr lang="en-US" altLang="zh-TW" i="1"/>
              <a:t>)</a:t>
            </a:r>
          </a:p>
          <a:p>
            <a:pPr eaLnBrk="1" hangingPunct="1"/>
            <a:r>
              <a:rPr lang="en-US" altLang="zh-TW"/>
              <a:t>Build a model that </a:t>
            </a:r>
            <a:r>
              <a:rPr lang="en-US" altLang="zh-TW">
                <a:solidFill>
                  <a:schemeClr val="accent5"/>
                </a:solidFill>
              </a:rPr>
              <a:t>is </a:t>
            </a:r>
            <a:r>
              <a:rPr lang="en-US" altLang="zh-TW" i="1">
                <a:solidFill>
                  <a:schemeClr val="accent5"/>
                </a:solidFill>
              </a:rPr>
              <a:t>a good and useful approximation</a:t>
            </a:r>
            <a:r>
              <a:rPr lang="en-US" altLang="zh-TW">
                <a:solidFill>
                  <a:schemeClr val="accent5"/>
                </a:solidFill>
              </a:rPr>
              <a:t> </a:t>
            </a:r>
            <a:r>
              <a:rPr lang="en-US" altLang="zh-TW"/>
              <a:t>to the data.</a:t>
            </a:r>
            <a:r>
              <a:rPr lang="en-US" altLang="zh-TW" i="1"/>
              <a:t> </a:t>
            </a:r>
            <a:r>
              <a:rPr lang="en-US" altLang="zh-TW"/>
              <a:t> </a:t>
            </a:r>
          </a:p>
        </p:txBody>
      </p:sp>
      <p:sp>
        <p:nvSpPr>
          <p:cNvPr id="9217" name="Slide Number Placeholder 4">
            <a:extLst>
              <a:ext uri="{FF2B5EF4-FFF2-40B4-BE49-F238E27FC236}">
                <a16:creationId xmlns:a16="http://schemas.microsoft.com/office/drawing/2014/main" id="{9AF58E5E-1604-1244-A202-06D6D2CC29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3B604C45-C1E8-0D4A-86DF-2477FB1C48D8}" type="slidenum">
              <a:rPr lang="tr-TR" altLang="zh-TW" sz="1050">
                <a:latin typeface="Palatino Linotype" panose="02040502050505030304" pitchFamily="18" charset="0"/>
              </a:rPr>
              <a:pPr>
                <a:spcBef>
                  <a:spcPct val="0"/>
                </a:spcBef>
                <a:buClrTx/>
                <a:buSzTx/>
                <a:buFontTx/>
                <a:buNone/>
              </a:pPr>
              <a:t>5</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411423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C8C7738-2044-D54E-81E1-874E59AFF2E7}"/>
              </a:ext>
            </a:extLst>
          </p:cNvPr>
          <p:cNvSpPr>
            <a:spLocks noGrp="1" noChangeArrowheads="1"/>
          </p:cNvSpPr>
          <p:nvPr>
            <p:ph type="title"/>
          </p:nvPr>
        </p:nvSpPr>
        <p:spPr>
          <a:xfrm>
            <a:off x="581892" y="857251"/>
            <a:ext cx="7888184" cy="1017985"/>
          </a:xfrm>
        </p:spPr>
        <p:txBody>
          <a:bodyPr/>
          <a:lstStyle/>
          <a:p>
            <a:pPr eaLnBrk="1" hangingPunct="1"/>
            <a:r>
              <a:rPr lang="en-US" altLang="zh-TW"/>
              <a:t>Data Mining</a:t>
            </a:r>
            <a:r>
              <a:rPr lang="en-US" altLang="zh-TW">
                <a:ea typeface="新細明體" panose="02020500000000000000" pitchFamily="18" charset="-120"/>
              </a:rPr>
              <a:t>/KDD</a:t>
            </a:r>
            <a:endParaRPr lang="en-US" altLang="zh-TW"/>
          </a:p>
        </p:txBody>
      </p:sp>
      <p:sp>
        <p:nvSpPr>
          <p:cNvPr id="11267" name="Rectangle 3">
            <a:extLst>
              <a:ext uri="{FF2B5EF4-FFF2-40B4-BE49-F238E27FC236}">
                <a16:creationId xmlns:a16="http://schemas.microsoft.com/office/drawing/2014/main" id="{8D82742D-43B9-994E-9F4F-D20B4D63BEA0}"/>
              </a:ext>
            </a:extLst>
          </p:cNvPr>
          <p:cNvSpPr>
            <a:spLocks noGrp="1" noChangeArrowheads="1"/>
          </p:cNvSpPr>
          <p:nvPr>
            <p:ph idx="1"/>
          </p:nvPr>
        </p:nvSpPr>
        <p:spPr>
          <a:xfrm>
            <a:off x="685800" y="3053953"/>
            <a:ext cx="8004028" cy="3358958"/>
          </a:xfrm>
        </p:spPr>
        <p:txBody>
          <a:bodyPr>
            <a:normAutofit/>
          </a:bodyPr>
          <a:lstStyle/>
          <a:p>
            <a:pPr eaLnBrk="1" hangingPunct="1">
              <a:lnSpc>
                <a:spcPct val="90000"/>
              </a:lnSpc>
            </a:pPr>
            <a:r>
              <a:rPr lang="en-US" altLang="zh-TW" sz="1600">
                <a:solidFill>
                  <a:schemeClr val="accent5"/>
                </a:solidFill>
              </a:rPr>
              <a:t>Retail:</a:t>
            </a:r>
            <a:r>
              <a:rPr lang="en-US" altLang="zh-TW" sz="1600"/>
              <a:t> Market basket analysis, Customer relationship management (CRM)</a:t>
            </a:r>
          </a:p>
          <a:p>
            <a:pPr eaLnBrk="1" hangingPunct="1">
              <a:lnSpc>
                <a:spcPct val="90000"/>
              </a:lnSpc>
            </a:pPr>
            <a:r>
              <a:rPr lang="en-US" altLang="zh-TW" sz="1600">
                <a:solidFill>
                  <a:schemeClr val="accent5"/>
                </a:solidFill>
              </a:rPr>
              <a:t>Finance</a:t>
            </a:r>
            <a:r>
              <a:rPr lang="en-US" altLang="zh-TW" sz="1600">
                <a:solidFill>
                  <a:schemeClr val="bg2"/>
                </a:solidFill>
              </a:rPr>
              <a:t>:</a:t>
            </a:r>
            <a:r>
              <a:rPr lang="en-US" altLang="zh-TW" sz="1600"/>
              <a:t> Credit scoring, fraud detection</a:t>
            </a:r>
          </a:p>
          <a:p>
            <a:pPr eaLnBrk="1" hangingPunct="1">
              <a:lnSpc>
                <a:spcPct val="90000"/>
              </a:lnSpc>
            </a:pPr>
            <a:r>
              <a:rPr lang="en-US" altLang="zh-TW" sz="1600">
                <a:solidFill>
                  <a:schemeClr val="accent5"/>
                </a:solidFill>
              </a:rPr>
              <a:t>Manufacturing:</a:t>
            </a:r>
            <a:r>
              <a:rPr lang="en-US" altLang="zh-TW" sz="1600"/>
              <a:t> Optimization, troubleshooting</a:t>
            </a:r>
          </a:p>
          <a:p>
            <a:pPr eaLnBrk="1" hangingPunct="1">
              <a:lnSpc>
                <a:spcPct val="90000"/>
              </a:lnSpc>
            </a:pPr>
            <a:r>
              <a:rPr lang="en-US" altLang="zh-TW" sz="1600">
                <a:solidFill>
                  <a:schemeClr val="accent5"/>
                </a:solidFill>
              </a:rPr>
              <a:t>Medicine: </a:t>
            </a:r>
            <a:r>
              <a:rPr lang="en-US" altLang="zh-TW" sz="1600"/>
              <a:t>Medical diagnosis</a:t>
            </a:r>
          </a:p>
          <a:p>
            <a:pPr eaLnBrk="1" hangingPunct="1">
              <a:lnSpc>
                <a:spcPct val="90000"/>
              </a:lnSpc>
            </a:pPr>
            <a:r>
              <a:rPr lang="en-US" altLang="zh-TW" sz="1600">
                <a:solidFill>
                  <a:schemeClr val="accent5"/>
                </a:solidFill>
              </a:rPr>
              <a:t>Telecommunications:</a:t>
            </a:r>
            <a:r>
              <a:rPr lang="en-US" altLang="zh-TW" sz="1600"/>
              <a:t> Quality of service optimization</a:t>
            </a:r>
          </a:p>
          <a:p>
            <a:pPr eaLnBrk="1" hangingPunct="1">
              <a:lnSpc>
                <a:spcPct val="90000"/>
              </a:lnSpc>
            </a:pPr>
            <a:r>
              <a:rPr lang="en-US" altLang="zh-TW" sz="1600">
                <a:solidFill>
                  <a:schemeClr val="accent5"/>
                </a:solidFill>
              </a:rPr>
              <a:t>Bioinformatics:</a:t>
            </a:r>
            <a:r>
              <a:rPr lang="en-US" altLang="zh-TW" sz="1600"/>
              <a:t> Motifs, alignment</a:t>
            </a:r>
          </a:p>
          <a:p>
            <a:pPr eaLnBrk="1" hangingPunct="1">
              <a:lnSpc>
                <a:spcPct val="90000"/>
              </a:lnSpc>
            </a:pPr>
            <a:r>
              <a:rPr lang="en-US" altLang="zh-TW" sz="1600">
                <a:solidFill>
                  <a:schemeClr val="accent5"/>
                </a:solidFill>
              </a:rPr>
              <a:t>Web mining: </a:t>
            </a:r>
            <a:r>
              <a:rPr lang="en-US" altLang="zh-TW" sz="1600"/>
              <a:t>Search engines</a:t>
            </a:r>
          </a:p>
          <a:p>
            <a:pPr eaLnBrk="1" hangingPunct="1">
              <a:lnSpc>
                <a:spcPct val="90000"/>
              </a:lnSpc>
            </a:pPr>
            <a:r>
              <a:rPr lang="en-US" altLang="zh-TW" sz="1600"/>
              <a:t>...</a:t>
            </a:r>
          </a:p>
        </p:txBody>
      </p:sp>
      <p:sp>
        <p:nvSpPr>
          <p:cNvPr id="11265" name="Slide Number Placeholder 4">
            <a:extLst>
              <a:ext uri="{FF2B5EF4-FFF2-40B4-BE49-F238E27FC236}">
                <a16:creationId xmlns:a16="http://schemas.microsoft.com/office/drawing/2014/main" id="{A81590F7-EE65-2043-BABB-9DB840911F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C4C03880-BBA6-574C-A8A4-9B57EC7FC22F}" type="slidenum">
              <a:rPr lang="tr-TR" altLang="zh-TW" sz="1050">
                <a:latin typeface="Palatino Linotype" panose="02040502050505030304" pitchFamily="18" charset="0"/>
              </a:rPr>
              <a:pPr>
                <a:spcBef>
                  <a:spcPct val="0"/>
                </a:spcBef>
                <a:buClrTx/>
                <a:buSzTx/>
                <a:buFontTx/>
                <a:buNone/>
              </a:pPr>
              <a:t>6</a:t>
            </a:fld>
            <a:endParaRPr lang="tr-TR" altLang="zh-TW" sz="1050">
              <a:latin typeface="Palatino Linotype" panose="02040502050505030304" pitchFamily="18" charset="0"/>
            </a:endParaRPr>
          </a:p>
        </p:txBody>
      </p:sp>
      <p:sp>
        <p:nvSpPr>
          <p:cNvPr id="11268" name="TextBox 5">
            <a:extLst>
              <a:ext uri="{FF2B5EF4-FFF2-40B4-BE49-F238E27FC236}">
                <a16:creationId xmlns:a16="http://schemas.microsoft.com/office/drawing/2014/main" id="{6F351251-B18F-4643-916A-527267193544}"/>
              </a:ext>
            </a:extLst>
          </p:cNvPr>
          <p:cNvSpPr txBox="1">
            <a:spLocks noChangeArrowheads="1"/>
          </p:cNvSpPr>
          <p:nvPr/>
        </p:nvSpPr>
        <p:spPr bwMode="auto">
          <a:xfrm>
            <a:off x="685801" y="1714501"/>
            <a:ext cx="737061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800" u="sng">
                <a:latin typeface="Palatino Linotype" panose="02040502050505030304" pitchFamily="18" charset="0"/>
                <a:ea typeface="新細明體" panose="02020500000000000000" pitchFamily="18" charset="-120"/>
              </a:rPr>
              <a:t>Definition</a:t>
            </a:r>
            <a:r>
              <a:rPr lang="en-US" altLang="zh-TW" sz="1800">
                <a:latin typeface="Palatino Linotype" panose="02040502050505030304" pitchFamily="18" charset="0"/>
                <a:ea typeface="新細明體" panose="02020500000000000000" pitchFamily="18" charset="-120"/>
              </a:rPr>
              <a:t> := </a:t>
            </a:r>
            <a:r>
              <a:rPr lang="en-US" altLang="zh-TW" sz="1800" i="1">
                <a:latin typeface="Palatino Linotype" panose="02040502050505030304" pitchFamily="18" charset="0"/>
                <a:ea typeface="新細明體" panose="02020500000000000000" pitchFamily="18" charset="-120"/>
              </a:rPr>
              <a:t>“KDD is the non-trivial process of identifying valid, novel, potentially useful, and ultimately understandable patterns in data” </a:t>
            </a:r>
            <a:r>
              <a:rPr lang="en-US" altLang="zh-TW" sz="1800">
                <a:latin typeface="Palatino Linotype" panose="02040502050505030304" pitchFamily="18" charset="0"/>
                <a:ea typeface="新細明體" panose="02020500000000000000" pitchFamily="18" charset="-120"/>
              </a:rPr>
              <a:t>(Fayyad</a:t>
            </a:r>
            <a:r>
              <a:rPr lang="en-US" altLang="zh-TW">
                <a:latin typeface="Palatino Linotype" panose="02040502050505030304" pitchFamily="18" charset="0"/>
                <a:ea typeface="新細明體" panose="02020500000000000000" pitchFamily="18" charset="-120"/>
              </a:rPr>
              <a:t>)</a:t>
            </a:r>
          </a:p>
        </p:txBody>
      </p:sp>
      <p:sp>
        <p:nvSpPr>
          <p:cNvPr id="11269" name="TextBox 6">
            <a:extLst>
              <a:ext uri="{FF2B5EF4-FFF2-40B4-BE49-F238E27FC236}">
                <a16:creationId xmlns:a16="http://schemas.microsoft.com/office/drawing/2014/main" id="{39BC5434-CA0E-F644-89DE-9773CC4ED197}"/>
              </a:ext>
            </a:extLst>
          </p:cNvPr>
          <p:cNvSpPr txBox="1">
            <a:spLocks noChangeArrowheads="1"/>
          </p:cNvSpPr>
          <p:nvPr/>
        </p:nvSpPr>
        <p:spPr bwMode="auto">
          <a:xfrm>
            <a:off x="685801" y="2576197"/>
            <a:ext cx="1726755"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SzPct val="75000"/>
              <a:buFont typeface="Wingdings" pitchFamily="2" charset="2"/>
              <a:buChar char="n"/>
              <a:defRPr sz="2400">
                <a:solidFill>
                  <a:schemeClr val="tx1"/>
                </a:solidFill>
                <a:latin typeface="Lucida Bright" panose="02040602050505020304" pitchFamily="18" charset="0"/>
              </a:defRPr>
            </a:lvl1pPr>
            <a:lvl2pPr marL="742950" indent="-285750">
              <a:spcBef>
                <a:spcPct val="20000"/>
              </a:spcBef>
              <a:buClr>
                <a:schemeClr val="accent2"/>
              </a:buClr>
              <a:buSzPct val="80000"/>
              <a:buFont typeface="Wingdings" pitchFamily="2" charset="2"/>
              <a:buChar char="¨"/>
              <a:defRPr sz="2000">
                <a:solidFill>
                  <a:schemeClr val="tx1"/>
                </a:solidFill>
                <a:latin typeface="Lucida Bright" panose="02040602050505020304" pitchFamily="18" charset="0"/>
              </a:defRPr>
            </a:lvl2pPr>
            <a:lvl3pPr marL="1143000" indent="-228600">
              <a:spcBef>
                <a:spcPct val="20000"/>
              </a:spcBef>
              <a:buClr>
                <a:schemeClr val="bg2"/>
              </a:buClr>
              <a:buSzPct val="65000"/>
              <a:buFont typeface="Wingdings" pitchFamily="2" charset="2"/>
              <a:buChar char="n"/>
              <a:defRPr sz="2400">
                <a:solidFill>
                  <a:schemeClr val="tx1"/>
                </a:solidFill>
                <a:latin typeface="Lucida Bright" panose="02040602050505020304" pitchFamily="18" charset="0"/>
              </a:defRPr>
            </a:lvl3pPr>
            <a:lvl4pPr marL="1600200" indent="-228600">
              <a:spcBef>
                <a:spcPct val="20000"/>
              </a:spcBef>
              <a:buClr>
                <a:schemeClr val="accent2"/>
              </a:buClr>
              <a:buSzPct val="70000"/>
              <a:buFont typeface="Wingdings" pitchFamily="2" charset="2"/>
              <a:buChar char="¨"/>
              <a:defRPr sz="2000">
                <a:solidFill>
                  <a:schemeClr val="tx1"/>
                </a:solidFill>
                <a:latin typeface="Lucida Bright" panose="02040602050505020304" pitchFamily="18" charset="0"/>
              </a:defRPr>
            </a:lvl4pPr>
            <a:lvl5pPr marL="2057400" indent="-228600">
              <a:spcBef>
                <a:spcPct val="20000"/>
              </a:spcBef>
              <a:buClr>
                <a:schemeClr val="bg2"/>
              </a:buClr>
              <a:buFont typeface="Wingdings" pitchFamily="2" charset="2"/>
              <a:buChar char="§"/>
              <a:defRPr sz="2000">
                <a:solidFill>
                  <a:schemeClr val="tx1"/>
                </a:solidFill>
                <a:latin typeface="Lucida Bright" panose="02040602050505020304" pitchFamily="18" charset="0"/>
              </a:defRPr>
            </a:lvl5pPr>
            <a:lvl6pPr marL="25146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6pPr>
            <a:lvl7pPr marL="29718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7pPr>
            <a:lvl8pPr marL="34290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8pPr>
            <a:lvl9pPr marL="3886200" indent="-228600" eaLnBrk="0" fontAlgn="base" hangingPunct="0">
              <a:spcBef>
                <a:spcPct val="20000"/>
              </a:spcBef>
              <a:spcAft>
                <a:spcPct val="0"/>
              </a:spcAft>
              <a:buClr>
                <a:schemeClr val="bg2"/>
              </a:buClr>
              <a:buFont typeface="Wingdings" pitchFamily="2" charset="2"/>
              <a:buChar char="§"/>
              <a:defRPr sz="2000">
                <a:solidFill>
                  <a:schemeClr val="tx1"/>
                </a:solidFill>
                <a:latin typeface="Lucida Bright" panose="02040602050505020304" pitchFamily="18" charset="0"/>
              </a:defRPr>
            </a:lvl9pPr>
          </a:lstStyle>
          <a:p>
            <a:pPr eaLnBrk="1" hangingPunct="1">
              <a:spcBef>
                <a:spcPct val="0"/>
              </a:spcBef>
              <a:buClrTx/>
              <a:buSzTx/>
              <a:buFontTx/>
              <a:buNone/>
            </a:pPr>
            <a:r>
              <a:rPr lang="en-US" altLang="zh-TW" sz="1950">
                <a:solidFill>
                  <a:srgbClr val="FF6600"/>
                </a:solidFill>
                <a:latin typeface="Palatino Linotype" panose="02040502050505030304" pitchFamily="18" charset="0"/>
                <a:ea typeface="新細明體" panose="02020500000000000000" pitchFamily="18" charset="-120"/>
              </a:rPr>
              <a:t>Applications: </a:t>
            </a:r>
          </a:p>
        </p:txBody>
      </p:sp>
    </p:spTree>
    <p:extLst>
      <p:ext uri="{BB962C8B-B14F-4D97-AF65-F5344CB8AC3E}">
        <p14:creationId xmlns:p14="http://schemas.microsoft.com/office/powerpoint/2010/main" val="169612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ED982EAF-5ACC-3540-B0D4-D84CB6B55359}"/>
              </a:ext>
            </a:extLst>
          </p:cNvPr>
          <p:cNvSpPr>
            <a:spLocks noGrp="1" noChangeArrowheads="1"/>
          </p:cNvSpPr>
          <p:nvPr>
            <p:ph type="title"/>
          </p:nvPr>
        </p:nvSpPr>
        <p:spPr/>
        <p:txBody>
          <a:bodyPr/>
          <a:lstStyle/>
          <a:p>
            <a:pPr eaLnBrk="1" hangingPunct="1"/>
            <a:r>
              <a:rPr lang="en-US" altLang="zh-TW" dirty="0"/>
              <a:t>What is Machine Learning?</a:t>
            </a:r>
          </a:p>
        </p:txBody>
      </p:sp>
      <p:sp>
        <p:nvSpPr>
          <p:cNvPr id="107523" name="Rectangle 3">
            <a:extLst>
              <a:ext uri="{FF2B5EF4-FFF2-40B4-BE49-F238E27FC236}">
                <a16:creationId xmlns:a16="http://schemas.microsoft.com/office/drawing/2014/main" id="{391867D0-419D-CE49-A046-E619BF44E56A}"/>
              </a:ext>
            </a:extLst>
          </p:cNvPr>
          <p:cNvSpPr>
            <a:spLocks noGrp="1" noChangeArrowheads="1"/>
          </p:cNvSpPr>
          <p:nvPr>
            <p:ph idx="1"/>
          </p:nvPr>
        </p:nvSpPr>
        <p:spPr>
          <a:xfrm>
            <a:off x="628649" y="1011290"/>
            <a:ext cx="8129271" cy="5419788"/>
          </a:xfrm>
        </p:spPr>
        <p:txBody>
          <a:bodyPr>
            <a:normAutofit/>
          </a:bodyPr>
          <a:lstStyle/>
          <a:p>
            <a:pPr eaLnBrk="1" hangingPunct="1">
              <a:defRPr/>
            </a:pPr>
            <a:endParaRPr lang="en-US" dirty="0"/>
          </a:p>
          <a:p>
            <a:pPr eaLnBrk="1" hangingPunct="1">
              <a:defRPr/>
            </a:pPr>
            <a:r>
              <a:rPr lang="en-US" dirty="0"/>
              <a:t>Machine Learning</a:t>
            </a:r>
          </a:p>
          <a:p>
            <a:pPr lvl="1" eaLnBrk="1" hangingPunct="1">
              <a:defRPr/>
            </a:pPr>
            <a:r>
              <a:rPr lang="en-US" dirty="0"/>
              <a:t>Study of algorithms that improve their performance at some task with experience</a:t>
            </a:r>
          </a:p>
          <a:p>
            <a:pPr eaLnBrk="1" hangingPunct="1">
              <a:defRPr/>
            </a:pPr>
            <a:r>
              <a:rPr lang="en-US" dirty="0"/>
              <a:t>Optimize a performance criterion using example data or past experience.</a:t>
            </a:r>
          </a:p>
          <a:p>
            <a:pPr eaLnBrk="1" hangingPunct="1">
              <a:defRPr/>
            </a:pPr>
            <a:r>
              <a:rPr lang="en-US" dirty="0"/>
              <a:t>Role of Statistics: Inference from a sample</a:t>
            </a:r>
          </a:p>
          <a:p>
            <a:pPr eaLnBrk="1" hangingPunct="1">
              <a:defRPr/>
            </a:pPr>
            <a:r>
              <a:rPr lang="en-US" dirty="0"/>
              <a:t>Role of Computer science: Efficient algorithms to</a:t>
            </a:r>
          </a:p>
          <a:p>
            <a:pPr lvl="1" eaLnBrk="1" hangingPunct="1">
              <a:defRPr/>
            </a:pPr>
            <a:r>
              <a:rPr lang="en-US" dirty="0"/>
              <a:t>Solve the optimization problem</a:t>
            </a:r>
          </a:p>
          <a:p>
            <a:pPr lvl="1" eaLnBrk="1" hangingPunct="1">
              <a:defRPr/>
            </a:pPr>
            <a:r>
              <a:rPr lang="en-US" dirty="0"/>
              <a:t>Representing and evaluating the model for inference</a:t>
            </a:r>
          </a:p>
        </p:txBody>
      </p:sp>
      <p:sp>
        <p:nvSpPr>
          <p:cNvPr id="12289" name="Slide Number Placeholder 4">
            <a:extLst>
              <a:ext uri="{FF2B5EF4-FFF2-40B4-BE49-F238E27FC236}">
                <a16:creationId xmlns:a16="http://schemas.microsoft.com/office/drawing/2014/main" id="{E4E687B1-1447-6941-B303-930BBED36E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6F725D8A-38C3-6549-BE03-283EA7FF5BE0}" type="slidenum">
              <a:rPr lang="en-US" altLang="zh-TW" sz="1050" smtClean="0">
                <a:latin typeface="Palatino Linotype" panose="02040502050505030304" pitchFamily="18" charset="0"/>
              </a:rPr>
              <a:pPr>
                <a:spcBef>
                  <a:spcPct val="0"/>
                </a:spcBef>
                <a:buClrTx/>
                <a:buSzTx/>
                <a:buFontTx/>
                <a:buNone/>
              </a:pPr>
              <a:t>7</a:t>
            </a:fld>
            <a:endParaRPr lang="en-US" altLang="zh-TW" sz="1050" dirty="0">
              <a:latin typeface="Palatino Linotype" panose="02040502050505030304" pitchFamily="18" charset="0"/>
            </a:endParaRPr>
          </a:p>
        </p:txBody>
      </p:sp>
    </p:spTree>
    <p:extLst>
      <p:ext uri="{BB962C8B-B14F-4D97-AF65-F5344CB8AC3E}">
        <p14:creationId xmlns:p14="http://schemas.microsoft.com/office/powerpoint/2010/main" val="390535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itle 1">
            <a:extLst>
              <a:ext uri="{FF2B5EF4-FFF2-40B4-BE49-F238E27FC236}">
                <a16:creationId xmlns:a16="http://schemas.microsoft.com/office/drawing/2014/main" id="{D640820C-4278-F143-A6A7-54FEC778D4B7}"/>
              </a:ext>
            </a:extLst>
          </p:cNvPr>
          <p:cNvSpPr>
            <a:spLocks noGrp="1"/>
          </p:cNvSpPr>
          <p:nvPr>
            <p:ph type="title"/>
          </p:nvPr>
        </p:nvSpPr>
        <p:spPr>
          <a:xfrm>
            <a:off x="1475184" y="616950"/>
            <a:ext cx="6193631" cy="567929"/>
          </a:xfrm>
        </p:spPr>
        <p:txBody>
          <a:bodyPr>
            <a:normAutofit fontScale="90000"/>
          </a:bodyPr>
          <a:lstStyle/>
          <a:p>
            <a:pPr eaLnBrk="1" hangingPunct="1"/>
            <a:r>
              <a:rPr lang="en-US" altLang="zh-TW" dirty="0">
                <a:solidFill>
                  <a:schemeClr val="tx1"/>
                </a:solidFill>
                <a:ea typeface="新細明體" panose="02020500000000000000" pitchFamily="18" charset="-120"/>
              </a:rPr>
              <a:t>Growth of Machine Learning</a:t>
            </a:r>
          </a:p>
        </p:txBody>
      </p:sp>
      <p:sp>
        <p:nvSpPr>
          <p:cNvPr id="3" name="Content Placeholder 2">
            <a:extLst>
              <a:ext uri="{FF2B5EF4-FFF2-40B4-BE49-F238E27FC236}">
                <a16:creationId xmlns:a16="http://schemas.microsoft.com/office/drawing/2014/main" id="{03009CE5-157E-1942-BA1F-6AEB5001BFFA}"/>
              </a:ext>
            </a:extLst>
          </p:cNvPr>
          <p:cNvSpPr>
            <a:spLocks noGrp="1"/>
          </p:cNvSpPr>
          <p:nvPr>
            <p:ph idx="1"/>
          </p:nvPr>
        </p:nvSpPr>
        <p:spPr>
          <a:xfrm>
            <a:off x="511200" y="1265626"/>
            <a:ext cx="8378464" cy="5090725"/>
          </a:xfrm>
        </p:spPr>
        <p:txBody>
          <a:bodyPr>
            <a:normAutofit lnSpcReduction="10000"/>
          </a:bodyPr>
          <a:lstStyle/>
          <a:p>
            <a:pPr eaLnBrk="1" hangingPunct="1">
              <a:defRPr/>
            </a:pPr>
            <a:r>
              <a:rPr lang="en-US" sz="1950" b="1" dirty="0"/>
              <a:t>Machine learning is preferred approach to</a:t>
            </a:r>
          </a:p>
          <a:p>
            <a:pPr lvl="1" eaLnBrk="1" hangingPunct="1">
              <a:defRPr/>
            </a:pPr>
            <a:r>
              <a:rPr lang="en-US" dirty="0">
                <a:ea typeface="+mn-ea"/>
                <a:cs typeface="+mn-cs"/>
              </a:rPr>
              <a:t>Speech recognition, Natural language processing</a:t>
            </a:r>
          </a:p>
          <a:p>
            <a:pPr lvl="1" eaLnBrk="1" hangingPunct="1">
              <a:defRPr/>
            </a:pPr>
            <a:r>
              <a:rPr lang="en-US" dirty="0">
                <a:ea typeface="+mn-ea"/>
                <a:cs typeface="+mn-cs"/>
              </a:rPr>
              <a:t>Computer vision</a:t>
            </a:r>
          </a:p>
          <a:p>
            <a:pPr lvl="1" eaLnBrk="1" hangingPunct="1">
              <a:defRPr/>
            </a:pPr>
            <a:r>
              <a:rPr lang="en-US" dirty="0">
                <a:ea typeface="+mn-ea"/>
                <a:cs typeface="+mn-cs"/>
              </a:rPr>
              <a:t>Medical outcomes analysis</a:t>
            </a:r>
          </a:p>
          <a:p>
            <a:pPr lvl="1" eaLnBrk="1" hangingPunct="1">
              <a:defRPr/>
            </a:pPr>
            <a:r>
              <a:rPr lang="en-US" dirty="0">
                <a:ea typeface="+mn-ea"/>
                <a:cs typeface="+mn-cs"/>
              </a:rPr>
              <a:t>Robot control</a:t>
            </a:r>
          </a:p>
          <a:p>
            <a:pPr lvl="1" eaLnBrk="1" hangingPunct="1">
              <a:defRPr/>
            </a:pPr>
            <a:r>
              <a:rPr lang="en-US" dirty="0">
                <a:ea typeface="+mn-ea"/>
                <a:cs typeface="+mn-cs"/>
              </a:rPr>
              <a:t>Computational biology</a:t>
            </a:r>
          </a:p>
          <a:p>
            <a:pPr eaLnBrk="1" hangingPunct="1">
              <a:defRPr/>
            </a:pPr>
            <a:r>
              <a:rPr lang="en-US" sz="1950" b="1" dirty="0"/>
              <a:t>This trend is accelerating</a:t>
            </a:r>
          </a:p>
          <a:p>
            <a:pPr lvl="1" eaLnBrk="1" hangingPunct="1">
              <a:defRPr/>
            </a:pPr>
            <a:r>
              <a:rPr lang="en-US" dirty="0">
                <a:ea typeface="+mn-ea"/>
                <a:cs typeface="+mn-cs"/>
              </a:rPr>
              <a:t>Improved machine learning algorithms</a:t>
            </a:r>
          </a:p>
          <a:p>
            <a:pPr lvl="1" eaLnBrk="1" hangingPunct="1">
              <a:defRPr/>
            </a:pPr>
            <a:r>
              <a:rPr lang="en-US" dirty="0">
                <a:ea typeface="+mn-ea"/>
                <a:cs typeface="+mn-cs"/>
              </a:rPr>
              <a:t>Improved data capture, networking, faster computers</a:t>
            </a:r>
          </a:p>
          <a:p>
            <a:pPr lvl="1" eaLnBrk="1" hangingPunct="1">
              <a:defRPr/>
            </a:pPr>
            <a:r>
              <a:rPr lang="en-US" dirty="0">
                <a:ea typeface="+mn-ea"/>
                <a:cs typeface="+mn-cs"/>
              </a:rPr>
              <a:t>Software too complex to write by hand</a:t>
            </a:r>
          </a:p>
          <a:p>
            <a:pPr lvl="1" eaLnBrk="1" hangingPunct="1">
              <a:defRPr/>
            </a:pPr>
            <a:r>
              <a:rPr lang="en-US" dirty="0">
                <a:ea typeface="+mn-ea"/>
                <a:cs typeface="+mn-cs"/>
              </a:rPr>
              <a:t>New sensors / IO devices</a:t>
            </a:r>
          </a:p>
          <a:p>
            <a:pPr lvl="1" eaLnBrk="1" hangingPunct="1">
              <a:defRPr/>
            </a:pPr>
            <a:r>
              <a:rPr lang="en-US" dirty="0">
                <a:ea typeface="+mn-ea"/>
                <a:cs typeface="+mn-cs"/>
              </a:rPr>
              <a:t>Demand for self-customization to user, environment</a:t>
            </a:r>
          </a:p>
          <a:p>
            <a:pPr lvl="1" eaLnBrk="1" hangingPunct="1">
              <a:defRPr/>
            </a:pPr>
            <a:r>
              <a:rPr lang="en-US" dirty="0">
                <a:ea typeface="+mn-ea"/>
                <a:cs typeface="+mn-cs"/>
              </a:rPr>
              <a:t>It turns out to be difficult to extract knowledge from human experts </a:t>
            </a:r>
            <a:r>
              <a:rPr lang="en-US" dirty="0">
                <a:ea typeface="+mn-ea"/>
                <a:cs typeface="+mn-cs"/>
                <a:sym typeface="Wingdings" pitchFamily="2" charset="2"/>
              </a:rPr>
              <a:t> </a:t>
            </a:r>
            <a:r>
              <a:rPr lang="en-US" i="1" dirty="0">
                <a:ea typeface="+mn-ea"/>
                <a:cs typeface="+mn-cs"/>
                <a:sym typeface="Wingdings" pitchFamily="2" charset="2"/>
              </a:rPr>
              <a:t>failure of expert systems in the 1980’s.</a:t>
            </a:r>
            <a:endParaRPr lang="en-US" i="1" dirty="0">
              <a:ea typeface="+mn-ea"/>
              <a:cs typeface="+mn-cs"/>
            </a:endParaRPr>
          </a:p>
        </p:txBody>
      </p:sp>
      <p:sp>
        <p:nvSpPr>
          <p:cNvPr id="13316" name="Slide Number Placeholder 4">
            <a:extLst>
              <a:ext uri="{FF2B5EF4-FFF2-40B4-BE49-F238E27FC236}">
                <a16:creationId xmlns:a16="http://schemas.microsoft.com/office/drawing/2014/main" id="{E0C100E5-C090-8248-B7B8-066159BEE8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46D82934-7E7A-084B-A719-1368A4323385}" type="slidenum">
              <a:rPr lang="tr-TR" altLang="zh-TW" sz="1050">
                <a:latin typeface="Palatino Linotype" panose="02040502050505030304" pitchFamily="18" charset="0"/>
              </a:rPr>
              <a:pPr>
                <a:spcBef>
                  <a:spcPct val="0"/>
                </a:spcBef>
                <a:buClrTx/>
                <a:buSzTx/>
                <a:buFontTx/>
                <a:buNone/>
              </a:pPr>
              <a:t>8</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3204189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FC11AA3-0F31-6B45-BA6E-8BC00DEF7648}"/>
              </a:ext>
            </a:extLst>
          </p:cNvPr>
          <p:cNvSpPr>
            <a:spLocks noGrp="1" noChangeArrowheads="1"/>
          </p:cNvSpPr>
          <p:nvPr>
            <p:ph type="title"/>
          </p:nvPr>
        </p:nvSpPr>
        <p:spPr/>
        <p:txBody>
          <a:bodyPr/>
          <a:lstStyle/>
          <a:p>
            <a:pPr eaLnBrk="1" hangingPunct="1"/>
            <a:r>
              <a:rPr lang="tr-TR" altLang="zh-TW"/>
              <a:t>Applications</a:t>
            </a:r>
          </a:p>
        </p:txBody>
      </p:sp>
      <p:sp>
        <p:nvSpPr>
          <p:cNvPr id="14339" name="Rectangle 3">
            <a:extLst>
              <a:ext uri="{FF2B5EF4-FFF2-40B4-BE49-F238E27FC236}">
                <a16:creationId xmlns:a16="http://schemas.microsoft.com/office/drawing/2014/main" id="{F7A0CF9D-C716-FD43-8B82-923A1575EF47}"/>
              </a:ext>
            </a:extLst>
          </p:cNvPr>
          <p:cNvSpPr>
            <a:spLocks noGrp="1" noChangeArrowheads="1"/>
          </p:cNvSpPr>
          <p:nvPr>
            <p:ph idx="1"/>
          </p:nvPr>
        </p:nvSpPr>
        <p:spPr/>
        <p:txBody>
          <a:bodyPr/>
          <a:lstStyle/>
          <a:p>
            <a:pPr eaLnBrk="1" hangingPunct="1"/>
            <a:r>
              <a:rPr lang="tr-TR" altLang="zh-TW"/>
              <a:t>Association</a:t>
            </a:r>
            <a:r>
              <a:rPr lang="en-US" altLang="zh-TW">
                <a:ea typeface="新細明體" panose="02020500000000000000" pitchFamily="18" charset="-120"/>
              </a:rPr>
              <a:t> Analysis</a:t>
            </a:r>
            <a:endParaRPr lang="tr-TR" altLang="zh-TW"/>
          </a:p>
          <a:p>
            <a:pPr eaLnBrk="1" hangingPunct="1"/>
            <a:r>
              <a:rPr lang="tr-TR" altLang="zh-TW"/>
              <a:t>Supervised Learning</a:t>
            </a:r>
          </a:p>
          <a:p>
            <a:pPr lvl="1" eaLnBrk="1" hangingPunct="1"/>
            <a:r>
              <a:rPr lang="tr-TR" altLang="zh-TW"/>
              <a:t>Classification</a:t>
            </a:r>
          </a:p>
          <a:p>
            <a:pPr lvl="1" eaLnBrk="1" hangingPunct="1"/>
            <a:r>
              <a:rPr lang="tr-TR" altLang="zh-TW"/>
              <a:t>Regression</a:t>
            </a:r>
            <a:r>
              <a:rPr lang="en-US" altLang="zh-TW">
                <a:ea typeface="新細明體" panose="02020500000000000000" pitchFamily="18" charset="-120"/>
              </a:rPr>
              <a:t>/Prediction </a:t>
            </a:r>
            <a:endParaRPr lang="tr-TR" altLang="zh-TW"/>
          </a:p>
          <a:p>
            <a:pPr eaLnBrk="1" hangingPunct="1"/>
            <a:r>
              <a:rPr lang="tr-TR" altLang="zh-TW"/>
              <a:t>Unsupervised Learning</a:t>
            </a:r>
          </a:p>
          <a:p>
            <a:pPr eaLnBrk="1" hangingPunct="1"/>
            <a:r>
              <a:rPr lang="tr-TR" altLang="zh-TW"/>
              <a:t>Reinforcement Learning</a:t>
            </a:r>
            <a:endParaRPr lang="en-US" altLang="zh-TW">
              <a:ea typeface="新細明體" panose="02020500000000000000" pitchFamily="18" charset="-120"/>
            </a:endParaRPr>
          </a:p>
          <a:p>
            <a:pPr eaLnBrk="1" hangingPunct="1">
              <a:buFont typeface="Wingdings" pitchFamily="2" charset="2"/>
              <a:buNone/>
            </a:pPr>
            <a:endParaRPr lang="tr-TR" altLang="zh-TW"/>
          </a:p>
        </p:txBody>
      </p:sp>
      <p:sp>
        <p:nvSpPr>
          <p:cNvPr id="14337" name="Slide Number Placeholder 4">
            <a:extLst>
              <a:ext uri="{FF2B5EF4-FFF2-40B4-BE49-F238E27FC236}">
                <a16:creationId xmlns:a16="http://schemas.microsoft.com/office/drawing/2014/main" id="{EE4E28F0-F4E0-4744-8833-3EDF1E8C2F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bg2"/>
              </a:buClr>
              <a:buSzPct val="75000"/>
              <a:buFont typeface="Wingdings" pitchFamily="2" charset="2"/>
              <a:buChar char="n"/>
              <a:defRPr sz="1800">
                <a:solidFill>
                  <a:schemeClr val="tx1"/>
                </a:solidFill>
                <a:latin typeface="Lucida Bright" panose="02040602050505020304" pitchFamily="18" charset="0"/>
              </a:defRPr>
            </a:lvl1pPr>
            <a:lvl2pPr marL="557213" indent="-214313">
              <a:spcBef>
                <a:spcPct val="20000"/>
              </a:spcBef>
              <a:buClr>
                <a:schemeClr val="accent2"/>
              </a:buClr>
              <a:buSzPct val="80000"/>
              <a:buFont typeface="Wingdings" pitchFamily="2" charset="2"/>
              <a:buChar char="¨"/>
              <a:defRPr sz="1500">
                <a:solidFill>
                  <a:schemeClr val="tx1"/>
                </a:solidFill>
                <a:latin typeface="Lucida Bright" panose="02040602050505020304" pitchFamily="18" charset="0"/>
              </a:defRPr>
            </a:lvl2pPr>
            <a:lvl3pPr marL="857250" indent="-171450">
              <a:spcBef>
                <a:spcPct val="20000"/>
              </a:spcBef>
              <a:buClr>
                <a:schemeClr val="bg2"/>
              </a:buClr>
              <a:buSzPct val="65000"/>
              <a:buFont typeface="Wingdings" pitchFamily="2" charset="2"/>
              <a:buChar char="n"/>
              <a:defRPr sz="1800">
                <a:solidFill>
                  <a:schemeClr val="tx1"/>
                </a:solidFill>
                <a:latin typeface="Lucida Bright" panose="02040602050505020304" pitchFamily="18" charset="0"/>
              </a:defRPr>
            </a:lvl3pPr>
            <a:lvl4pPr marL="1200150" indent="-171450">
              <a:spcBef>
                <a:spcPct val="20000"/>
              </a:spcBef>
              <a:buClr>
                <a:schemeClr val="accent2"/>
              </a:buClr>
              <a:buSzPct val="70000"/>
              <a:buFont typeface="Wingdings" pitchFamily="2" charset="2"/>
              <a:buChar char="¨"/>
              <a:defRPr sz="1500">
                <a:solidFill>
                  <a:schemeClr val="tx1"/>
                </a:solidFill>
                <a:latin typeface="Lucida Bright" panose="02040602050505020304" pitchFamily="18" charset="0"/>
              </a:defRPr>
            </a:lvl4pPr>
            <a:lvl5pPr marL="1543050" indent="-171450">
              <a:spcBef>
                <a:spcPct val="20000"/>
              </a:spcBef>
              <a:buClr>
                <a:schemeClr val="bg2"/>
              </a:buClr>
              <a:buFont typeface="Wingdings" pitchFamily="2" charset="2"/>
              <a:buChar char="§"/>
              <a:defRPr sz="1500">
                <a:solidFill>
                  <a:schemeClr val="tx1"/>
                </a:solidFill>
                <a:latin typeface="Lucida Bright" panose="02040602050505020304" pitchFamily="18" charset="0"/>
              </a:defRPr>
            </a:lvl5pPr>
            <a:lvl6pPr marL="18859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6pPr>
            <a:lvl7pPr marL="22288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7pPr>
            <a:lvl8pPr marL="25717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8pPr>
            <a:lvl9pPr marL="2914650" indent="-171450" eaLnBrk="0" fontAlgn="base" hangingPunct="0">
              <a:spcBef>
                <a:spcPct val="20000"/>
              </a:spcBef>
              <a:spcAft>
                <a:spcPct val="0"/>
              </a:spcAft>
              <a:buClr>
                <a:schemeClr val="bg2"/>
              </a:buClr>
              <a:buFont typeface="Wingdings" pitchFamily="2" charset="2"/>
              <a:buChar char="§"/>
              <a:defRPr sz="1500">
                <a:solidFill>
                  <a:schemeClr val="tx1"/>
                </a:solidFill>
                <a:latin typeface="Lucida Bright" panose="02040602050505020304" pitchFamily="18" charset="0"/>
              </a:defRPr>
            </a:lvl9pPr>
          </a:lstStyle>
          <a:p>
            <a:pPr>
              <a:spcBef>
                <a:spcPct val="0"/>
              </a:spcBef>
              <a:buClrTx/>
              <a:buSzTx/>
              <a:buFontTx/>
              <a:buNone/>
            </a:pPr>
            <a:fld id="{2F332FAA-E676-E941-A00E-9B0DC0D38189}" type="slidenum">
              <a:rPr lang="tr-TR" altLang="zh-TW" sz="1050">
                <a:latin typeface="Palatino Linotype" panose="02040502050505030304" pitchFamily="18" charset="0"/>
              </a:rPr>
              <a:pPr>
                <a:spcBef>
                  <a:spcPct val="0"/>
                </a:spcBef>
                <a:buClrTx/>
                <a:buSzTx/>
                <a:buFontTx/>
                <a:buNone/>
              </a:pPr>
              <a:t>9</a:t>
            </a:fld>
            <a:endParaRPr lang="tr-TR" altLang="zh-TW" sz="1050">
              <a:latin typeface="Palatino Linotype" panose="02040502050505030304" pitchFamily="18" charset="0"/>
            </a:endParaRPr>
          </a:p>
        </p:txBody>
      </p:sp>
    </p:spTree>
    <p:extLst>
      <p:ext uri="{BB962C8B-B14F-4D97-AF65-F5344CB8AC3E}">
        <p14:creationId xmlns:p14="http://schemas.microsoft.com/office/powerpoint/2010/main" val="2878822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佈景主題">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1078</TotalTime>
  <Words>2691</Words>
  <Application>Microsoft Macintosh PowerPoint</Application>
  <PresentationFormat>如螢幕大小 (4:3)</PresentationFormat>
  <Paragraphs>308</Paragraphs>
  <Slides>42</Slides>
  <Notes>2</Notes>
  <HiddenSlides>0</HiddenSlides>
  <MMClips>0</MMClips>
  <ScaleCrop>false</ScaleCrop>
  <HeadingPairs>
    <vt:vector size="8" baseType="variant">
      <vt:variant>
        <vt:lpstr>使用字型</vt:lpstr>
      </vt:variant>
      <vt:variant>
        <vt:i4>9</vt:i4>
      </vt:variant>
      <vt:variant>
        <vt:lpstr>佈景主題</vt:lpstr>
      </vt:variant>
      <vt:variant>
        <vt:i4>1</vt:i4>
      </vt:variant>
      <vt:variant>
        <vt:lpstr>內嵌 OLE 伺服程式</vt:lpstr>
      </vt:variant>
      <vt:variant>
        <vt:i4>1</vt:i4>
      </vt:variant>
      <vt:variant>
        <vt:lpstr>投影片標題</vt:lpstr>
      </vt:variant>
      <vt:variant>
        <vt:i4>42</vt:i4>
      </vt:variant>
    </vt:vector>
  </HeadingPairs>
  <TitlesOfParts>
    <vt:vector size="53" baseType="lpstr">
      <vt:lpstr>Arial</vt:lpstr>
      <vt:lpstr>Calibri</vt:lpstr>
      <vt:lpstr>Calibri Light</vt:lpstr>
      <vt:lpstr>Lucida Bright</vt:lpstr>
      <vt:lpstr>Maiandra GD</vt:lpstr>
      <vt:lpstr>Palatino Linotype</vt:lpstr>
      <vt:lpstr>Symbol</vt:lpstr>
      <vt:lpstr>Times</vt:lpstr>
      <vt:lpstr>Wingdings</vt:lpstr>
      <vt:lpstr>Office 主题</vt:lpstr>
      <vt:lpstr>Document</vt:lpstr>
      <vt:lpstr>Tools for Machine Learning CISC7202</vt:lpstr>
      <vt:lpstr>Introduction to Machine Learning</vt:lpstr>
      <vt:lpstr>Introduction to Machine Learning</vt:lpstr>
      <vt:lpstr>Why “Learn”?</vt:lpstr>
      <vt:lpstr>What We Talk About When We  Talk About“Learning”</vt:lpstr>
      <vt:lpstr>Data Mining/KDD</vt:lpstr>
      <vt:lpstr>What is Machine Learning?</vt:lpstr>
      <vt:lpstr>Growth of Machine Learning</vt:lpstr>
      <vt:lpstr>Applications</vt:lpstr>
      <vt:lpstr>Learning Associations</vt:lpstr>
      <vt:lpstr>Classification</vt:lpstr>
      <vt:lpstr>Classification: Applications</vt:lpstr>
      <vt:lpstr>Face Recognition</vt:lpstr>
      <vt:lpstr>Prediction: Regression</vt:lpstr>
      <vt:lpstr>Regression Applications</vt:lpstr>
      <vt:lpstr>Supervised Learning: Uses</vt:lpstr>
      <vt:lpstr>Unsupervised Learning</vt:lpstr>
      <vt:lpstr>Reinforcement Learning</vt:lpstr>
      <vt:lpstr>Resources: Datasets</vt:lpstr>
      <vt:lpstr>Resources: Journals</vt:lpstr>
      <vt:lpstr>Resources: Conferences</vt:lpstr>
      <vt:lpstr> A Short History of Machine Learning -- Every Manager Should Read  Bernard Marr</vt:lpstr>
      <vt:lpstr> A Short History of Machine Learning -- Every Manager Should Read  Bernard Marr</vt:lpstr>
      <vt:lpstr>A Short History of Machine Learning</vt:lpstr>
      <vt:lpstr>A Short History of Machine Learning</vt:lpstr>
      <vt:lpstr>A Short History of Machine Learning</vt:lpstr>
      <vt:lpstr>A Short History of Machine Learning</vt:lpstr>
      <vt:lpstr>A Short History of Machine Learning</vt:lpstr>
      <vt:lpstr>A Short History of Machine Learning</vt:lpstr>
      <vt:lpstr>Why Machine Learning?</vt:lpstr>
      <vt:lpstr>Goals of Machine Learning</vt:lpstr>
      <vt:lpstr>Basic Categories of Machine Learning</vt:lpstr>
      <vt:lpstr>Python Scikit-learn </vt:lpstr>
      <vt:lpstr>Common Function in Scikit-learn </vt:lpstr>
      <vt:lpstr>Our Course Objectives</vt:lpstr>
      <vt:lpstr>Related Reference Books</vt:lpstr>
      <vt:lpstr>Book -《PRML》- Bishop</vt:lpstr>
      <vt:lpstr>Course - 《Machine Learning》- Andrew Ng </vt:lpstr>
      <vt:lpstr>Course - 《CS231n》- Fei-Fei Li</vt:lpstr>
      <vt:lpstr>Course - 《Reinforcement Learning》-  David Silver</vt:lpstr>
      <vt:lpstr>Course - 《Python与机器学习》- 礼欣 </vt:lpstr>
      <vt:lpstr>Book -《Machine Learning》- Zhihua Zhou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Tools for Machine Learning</dc:title>
  <dc:creator>Microsoft Office 用户</dc:creator>
  <cp:lastModifiedBy>weijiaj@gmail.com</cp:lastModifiedBy>
  <cp:revision>103</cp:revision>
  <dcterms:created xsi:type="dcterms:W3CDTF">2018-09-21T06:58:25Z</dcterms:created>
  <dcterms:modified xsi:type="dcterms:W3CDTF">2020-01-08T06:14:44Z</dcterms:modified>
</cp:coreProperties>
</file>